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8" r:id="rId6"/>
    <p:sldId id="266" r:id="rId7"/>
    <p:sldId id="257" r:id="rId8"/>
    <p:sldId id="260" r:id="rId9"/>
    <p:sldId id="261" r:id="rId10"/>
    <p:sldId id="259" r:id="rId11"/>
    <p:sldId id="262" r:id="rId12"/>
    <p:sldId id="264" r:id="rId13"/>
    <p:sldId id="263"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99"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A74BB-80A7-4288-9B8D-ED47A6000993}" type="datetimeFigureOut">
              <a:rPr lang="en-US" smtClean="0"/>
              <a:pPr/>
              <a:t>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2EAA3-44AB-4D23-801C-0AC0E1E3D2D2}" type="slidenum">
              <a:rPr lang="en-US" smtClean="0"/>
              <a:pPr/>
              <a:t>‹#›</a:t>
            </a:fld>
            <a:endParaRPr lang="en-US"/>
          </a:p>
        </p:txBody>
      </p:sp>
    </p:spTree>
    <p:extLst>
      <p:ext uri="{BB962C8B-B14F-4D97-AF65-F5344CB8AC3E}">
        <p14:creationId xmlns:p14="http://schemas.microsoft.com/office/powerpoint/2010/main" val="264306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72EAA3-44AB-4D23-801C-0AC0E1E3D2D2}" type="slidenum">
              <a:rPr lang="en-US" smtClean="0"/>
              <a:pPr/>
              <a:t>2</a:t>
            </a:fld>
            <a:endParaRPr lang="en-US"/>
          </a:p>
        </p:txBody>
      </p:sp>
    </p:spTree>
    <p:extLst>
      <p:ext uri="{BB962C8B-B14F-4D97-AF65-F5344CB8AC3E}">
        <p14:creationId xmlns:p14="http://schemas.microsoft.com/office/powerpoint/2010/main" val="47461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6</a:t>
            </a:r>
            <a:r>
              <a:rPr lang="en-US" baseline="30000" smtClean="0"/>
              <a:t>th</a:t>
            </a:r>
            <a:r>
              <a:rPr lang="en-US" smtClean="0"/>
              <a:t> Grade- This information is meant to be used in conjunction with the 6</a:t>
            </a:r>
            <a:r>
              <a:rPr lang="en-US" baseline="30000" smtClean="0"/>
              <a:t>th</a:t>
            </a:r>
            <a:r>
              <a:rPr lang="en-US" smtClean="0"/>
              <a:t> and 7</a:t>
            </a:r>
            <a:r>
              <a:rPr lang="en-US" baseline="30000" smtClean="0"/>
              <a:t>th</a:t>
            </a:r>
            <a:r>
              <a:rPr lang="en-US" smtClean="0"/>
              <a:t> grade Teacher Notes.  For additional resources, go to GeorgiaStandards.org.  (Note: This is not an expectation for students to memorize numbers, but to understand that factors that influence specific countries to move more towards a command or market economy). The numbering system is based on The Heritage Foundation’s Economic Freedom Index 2009 The Heritage Foundation is a conservative organization that has partnered with the Wall Street Journal for over a decade to evaluate each country based on a set of 10 criteria to determine economic freedom.  Update information using resources listed in the Teacher Notes.</a:t>
            </a:r>
          </a:p>
          <a:p>
            <a:endParaRPr lang="en-US" smtClean="0"/>
          </a:p>
        </p:txBody>
      </p:sp>
      <p:sp>
        <p:nvSpPr>
          <p:cNvPr id="4" name="Slide Number Placeholder 3"/>
          <p:cNvSpPr>
            <a:spLocks noGrp="1"/>
          </p:cNvSpPr>
          <p:nvPr>
            <p:ph type="sldNum" sz="quarter" idx="5"/>
          </p:nvPr>
        </p:nvSpPr>
        <p:spPr/>
        <p:txBody>
          <a:bodyPr/>
          <a:lstStyle/>
          <a:p>
            <a:pPr>
              <a:defRPr/>
            </a:pPr>
            <a:fld id="{D132466E-8456-4A11-8C97-3DB03A210273}" type="slidenum">
              <a:rPr lang="en-US" smtClean="0"/>
              <a:pPr>
                <a:defRPr/>
              </a:pPr>
              <a:t>4</a:t>
            </a:fld>
            <a:endParaRPr lang="en-US"/>
          </a:p>
        </p:txBody>
      </p:sp>
    </p:spTree>
    <p:extLst>
      <p:ext uri="{BB962C8B-B14F-4D97-AF65-F5344CB8AC3E}">
        <p14:creationId xmlns:p14="http://schemas.microsoft.com/office/powerpoint/2010/main" val="239557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600" smtClean="0"/>
              <a:t>The World and Its People, p. 162, The McGraw-Hill Companies, 2005</a:t>
            </a:r>
          </a:p>
          <a:p>
            <a:r>
              <a:rPr lang="en-US" sz="600" smtClean="0"/>
              <a:t>Government involvement in the economy.</a:t>
            </a:r>
          </a:p>
          <a:p>
            <a:pPr eaLnBrk="1" hangingPunct="1">
              <a:spcBef>
                <a:spcPct val="0"/>
              </a:spcBef>
            </a:pPr>
            <a:endParaRPr lang="en-US"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1A8D83-1867-4AF8-A051-77219A3E0BA7}"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373169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289A56-BF34-4E9B-A376-53F522E6D56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9A56-BF34-4E9B-A376-53F522E6D56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9A56-BF34-4E9B-A376-53F522E6D56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9A56-BF34-4E9B-A376-53F522E6D56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89A56-BF34-4E9B-A376-53F522E6D56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289A56-BF34-4E9B-A376-53F522E6D567}"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289A56-BF34-4E9B-A376-53F522E6D567}" type="datetimeFigureOut">
              <a:rPr lang="en-US" smtClean="0"/>
              <a:pPr/>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289A56-BF34-4E9B-A376-53F522E6D567}" type="datetimeFigureOut">
              <a:rPr lang="en-US" smtClean="0"/>
              <a:pPr/>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89A56-BF34-4E9B-A376-53F522E6D567}"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9A56-BF34-4E9B-A376-53F522E6D567}"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9A56-BF34-4E9B-A376-53F522E6D567}"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05FA91-751D-4A92-A8FD-AD63CA1790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0070C0"/>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89A56-BF34-4E9B-A376-53F522E6D567}" type="datetimeFigureOut">
              <a:rPr lang="en-US" smtClean="0"/>
              <a:pPr/>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5FA91-751D-4A92-A8FD-AD63CA1790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57200"/>
            <a:ext cx="8763000" cy="6705600"/>
          </a:xfrm>
        </p:spPr>
        <p:txBody>
          <a:bodyPr>
            <a:normAutofit fontScale="90000"/>
          </a:bodyPr>
          <a:lstStyle/>
          <a:p>
            <a:r>
              <a:rPr lang="en-US" sz="3600" b="1" dirty="0"/>
              <a:t>Standard: SS6E1 The student will analyze different economic systems. </a:t>
            </a:r>
            <a:r>
              <a:rPr lang="en-US" sz="3600" dirty="0"/>
              <a:t/>
            </a:r>
            <a:br>
              <a:rPr lang="en-US" sz="3600" dirty="0"/>
            </a:br>
            <a:r>
              <a:rPr lang="en-US" sz="3600" b="1" dirty="0"/>
              <a:t>a. Compare how traditional, command, and market economies answer the economic questions of </a:t>
            </a:r>
            <a:r>
              <a:rPr lang="en-US" sz="3600" dirty="0"/>
              <a:t/>
            </a:r>
            <a:br>
              <a:rPr lang="en-US" sz="3600" dirty="0"/>
            </a:br>
            <a:r>
              <a:rPr lang="en-US" sz="3600" b="1" dirty="0"/>
              <a:t>(1) what to produce, (2) how to produce, and (3) for whom to produce. </a:t>
            </a:r>
            <a:r>
              <a:rPr lang="en-US" sz="3600" dirty="0"/>
              <a:t/>
            </a:r>
            <a:br>
              <a:rPr lang="en-US" sz="3600" dirty="0"/>
            </a:br>
            <a:r>
              <a:rPr lang="en-US" sz="3600" b="1" dirty="0"/>
              <a:t>b. Explain how most countries have a mixed economy located on a continuum between pure market and pure command. </a:t>
            </a:r>
            <a:r>
              <a:rPr lang="en-US" sz="3600" dirty="0"/>
              <a:t/>
            </a:r>
            <a:br>
              <a:rPr lang="en-US" sz="3600" dirty="0"/>
            </a:br>
            <a:r>
              <a:rPr lang="en-US" sz="3600" b="1" dirty="0"/>
              <a:t>c. Compare and contrast the basic types of economic systems found in Canada, Cuba, and Brazil. </a:t>
            </a:r>
            <a:r>
              <a:rPr lang="en-US" dirty="0"/>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How does Cuba answer the </a:t>
            </a:r>
            <a:br>
              <a:rPr lang="en-US" dirty="0" smtClean="0"/>
            </a:br>
            <a:r>
              <a:rPr lang="en-US" dirty="0" smtClean="0"/>
              <a:t>3 Economic Questions?</a:t>
            </a:r>
          </a:p>
        </p:txBody>
      </p:sp>
      <p:sp>
        <p:nvSpPr>
          <p:cNvPr id="29699" name="Content Placeholder 2"/>
          <p:cNvSpPr>
            <a:spLocks noGrp="1"/>
          </p:cNvSpPr>
          <p:nvPr>
            <p:ph idx="1"/>
          </p:nvPr>
        </p:nvSpPr>
        <p:spPr>
          <a:xfrm>
            <a:off x="685800" y="1676400"/>
            <a:ext cx="7924800" cy="4800600"/>
          </a:xfrm>
        </p:spPr>
        <p:txBody>
          <a:bodyPr/>
          <a:lstStyle/>
          <a:p>
            <a:pPr>
              <a:lnSpc>
                <a:spcPct val="90000"/>
              </a:lnSpc>
            </a:pPr>
            <a:r>
              <a:rPr lang="en-US" sz="2800" b="1" dirty="0" smtClean="0"/>
              <a:t>What to Produce?</a:t>
            </a:r>
            <a:endParaRPr lang="en-US" sz="2800" dirty="0" smtClean="0"/>
          </a:p>
          <a:p>
            <a:pPr lvl="1"/>
            <a:r>
              <a:rPr lang="en-US" sz="2400" dirty="0" smtClean="0"/>
              <a:t>Government makes all economic decisions</a:t>
            </a:r>
          </a:p>
          <a:p>
            <a:pPr>
              <a:lnSpc>
                <a:spcPct val="90000"/>
              </a:lnSpc>
            </a:pPr>
            <a:r>
              <a:rPr lang="en-US" sz="2800" b="1" dirty="0" smtClean="0"/>
              <a:t>How to produce it?</a:t>
            </a:r>
            <a:endParaRPr lang="en-US" sz="2800" dirty="0" smtClean="0"/>
          </a:p>
          <a:p>
            <a:pPr lvl="1"/>
            <a:r>
              <a:rPr lang="en-US" sz="2400" dirty="0" smtClean="0"/>
              <a:t>Government decides how to make goods/services</a:t>
            </a:r>
          </a:p>
          <a:p>
            <a:pPr>
              <a:lnSpc>
                <a:spcPct val="90000"/>
              </a:lnSpc>
            </a:pPr>
            <a:r>
              <a:rPr lang="en-US" sz="2800" b="1" dirty="0" smtClean="0"/>
              <a:t>For whom to produce?</a:t>
            </a:r>
            <a:endParaRPr lang="en-US" sz="2800" dirty="0" smtClean="0"/>
          </a:p>
          <a:p>
            <a:pPr lvl="1"/>
            <a:r>
              <a:rPr lang="en-US" sz="2400" dirty="0" smtClean="0"/>
              <a:t>Whoever the government decides to give them to</a:t>
            </a:r>
          </a:p>
          <a:p>
            <a:pPr lvl="1">
              <a:lnSpc>
                <a:spcPct val="90000"/>
              </a:lnSpc>
            </a:pPr>
            <a:endParaRPr lang="en-US" sz="2400" dirty="0" smtClean="0"/>
          </a:p>
          <a:p>
            <a:pPr>
              <a:lnSpc>
                <a:spcPct val="90000"/>
              </a:lnSpc>
            </a:pPr>
            <a:r>
              <a:rPr lang="en-US" sz="2800" dirty="0" smtClean="0"/>
              <a:t>Which economic system does Cuba have?</a:t>
            </a:r>
          </a:p>
          <a:p>
            <a:pPr algn="ctr">
              <a:lnSpc>
                <a:spcPct val="90000"/>
              </a:lnSpc>
              <a:buNone/>
            </a:pPr>
            <a:r>
              <a:rPr lang="en-US" sz="2800" b="1" dirty="0" smtClean="0"/>
              <a:t>Command</a:t>
            </a:r>
            <a:endParaRPr lang="en-US" b="1" dirty="0" smtClean="0"/>
          </a:p>
        </p:txBody>
      </p:sp>
      <p:pic>
        <p:nvPicPr>
          <p:cNvPr id="29700" name="Picture 2" descr="C:\Program Files\Microsoft Office\MEDIA\CAGCAT10\j0199549.wmf"/>
          <p:cNvPicPr>
            <a:picLocks noChangeAspect="1" noChangeArrowheads="1"/>
          </p:cNvPicPr>
          <p:nvPr/>
        </p:nvPicPr>
        <p:blipFill>
          <a:blip r:embed="rId2" cstate="print"/>
          <a:srcRect/>
          <a:stretch>
            <a:fillRect/>
          </a:stretch>
        </p:blipFill>
        <p:spPr bwMode="auto">
          <a:xfrm>
            <a:off x="7543800" y="1371600"/>
            <a:ext cx="1173163" cy="126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Let’s Review!</a:t>
            </a:r>
            <a:endParaRPr lang="en-US" dirty="0"/>
          </a:p>
        </p:txBody>
      </p:sp>
      <p:sp>
        <p:nvSpPr>
          <p:cNvPr id="3" name="Content Placeholder 2"/>
          <p:cNvSpPr>
            <a:spLocks noGrp="1"/>
          </p:cNvSpPr>
          <p:nvPr>
            <p:ph idx="1"/>
          </p:nvPr>
        </p:nvSpPr>
        <p:spPr>
          <a:xfrm>
            <a:off x="457200" y="1219200"/>
            <a:ext cx="8686800" cy="5486400"/>
          </a:xfrm>
        </p:spPr>
        <p:txBody>
          <a:bodyPr>
            <a:normAutofit fontScale="92500" lnSpcReduction="20000"/>
          </a:bodyPr>
          <a:lstStyle/>
          <a:p>
            <a:pPr marL="514350" indent="-514350">
              <a:buAutoNum type="arabicPeriod"/>
            </a:pPr>
            <a:r>
              <a:rPr lang="en-US" dirty="0" smtClean="0"/>
              <a:t>What </a:t>
            </a:r>
            <a:r>
              <a:rPr lang="en-US" dirty="0"/>
              <a:t>are the 4 economic </a:t>
            </a:r>
            <a:r>
              <a:rPr lang="en-US" dirty="0" smtClean="0"/>
              <a:t>systems? </a:t>
            </a:r>
            <a:r>
              <a:rPr lang="en-US" b="1" dirty="0" smtClean="0">
                <a:solidFill>
                  <a:srgbClr val="CC0000"/>
                </a:solidFill>
              </a:rPr>
              <a:t>Traditional, Market, and Command</a:t>
            </a:r>
          </a:p>
          <a:p>
            <a:pPr marL="514350" indent="-514350">
              <a:buAutoNum type="arabicPeriod" startAt="2"/>
            </a:pPr>
            <a:r>
              <a:rPr lang="en-US" dirty="0" smtClean="0"/>
              <a:t>Which </a:t>
            </a:r>
            <a:r>
              <a:rPr lang="en-US" dirty="0"/>
              <a:t>Latin American country has a command </a:t>
            </a:r>
            <a:r>
              <a:rPr lang="en-US" dirty="0" smtClean="0"/>
              <a:t>economy</a:t>
            </a:r>
            <a:r>
              <a:rPr lang="en-US" dirty="0"/>
              <a:t>?</a:t>
            </a:r>
            <a:r>
              <a:rPr lang="en-US" dirty="0" smtClean="0"/>
              <a:t> </a:t>
            </a:r>
            <a:r>
              <a:rPr lang="en-US" b="1" dirty="0" smtClean="0">
                <a:solidFill>
                  <a:srgbClr val="CC0000"/>
                </a:solidFill>
              </a:rPr>
              <a:t>Cuba</a:t>
            </a:r>
          </a:p>
          <a:p>
            <a:pPr marL="514350" indent="-514350">
              <a:buAutoNum type="arabicPeriod" startAt="2"/>
            </a:pPr>
            <a:r>
              <a:rPr lang="en-US" dirty="0" smtClean="0"/>
              <a:t>Which two Latin American countries have a market economy? </a:t>
            </a:r>
            <a:r>
              <a:rPr lang="en-US" b="1" dirty="0" smtClean="0">
                <a:solidFill>
                  <a:srgbClr val="CC0000"/>
                </a:solidFill>
              </a:rPr>
              <a:t>Brazil and Canada</a:t>
            </a:r>
            <a:endParaRPr lang="en-US" b="1" dirty="0">
              <a:solidFill>
                <a:srgbClr val="CC0000"/>
              </a:solidFill>
            </a:endParaRPr>
          </a:p>
          <a:p>
            <a:pPr marL="514350" indent="-514350">
              <a:buNone/>
            </a:pPr>
            <a:r>
              <a:rPr lang="en-US" dirty="0" smtClean="0"/>
              <a:t>3. Who </a:t>
            </a:r>
            <a:r>
              <a:rPr lang="en-US" dirty="0"/>
              <a:t>makes the economic decisions in a command economy</a:t>
            </a:r>
            <a:r>
              <a:rPr lang="en-US" dirty="0" smtClean="0"/>
              <a:t>? </a:t>
            </a:r>
            <a:r>
              <a:rPr lang="en-US" b="1" dirty="0" smtClean="0">
                <a:solidFill>
                  <a:srgbClr val="CC0000"/>
                </a:solidFill>
              </a:rPr>
              <a:t>The government</a:t>
            </a:r>
            <a:endParaRPr lang="en-US" b="1" dirty="0">
              <a:solidFill>
                <a:srgbClr val="CC0000"/>
              </a:solidFill>
            </a:endParaRPr>
          </a:p>
          <a:p>
            <a:pPr marL="514350" indent="-514350">
              <a:buAutoNum type="arabicPeriod" startAt="4"/>
            </a:pPr>
            <a:r>
              <a:rPr lang="en-US" dirty="0" smtClean="0"/>
              <a:t>What are the 3 economic questions that every country must answer?</a:t>
            </a:r>
            <a:r>
              <a:rPr lang="en-US" b="1" dirty="0" smtClean="0">
                <a:solidFill>
                  <a:srgbClr val="CC0000"/>
                </a:solidFill>
              </a:rPr>
              <a:t> What to produce? How to produce? and For whom to produce?</a:t>
            </a:r>
          </a:p>
          <a:p>
            <a:pPr marL="514350" indent="-514350">
              <a:buAutoNum type="arabicPeriod" startAt="4"/>
            </a:pPr>
            <a:r>
              <a:rPr lang="en-US" dirty="0" smtClean="0"/>
              <a:t>What type of economy do most democratic countries have? </a:t>
            </a:r>
            <a:r>
              <a:rPr lang="en-US" b="1" dirty="0" smtClean="0">
                <a:solidFill>
                  <a:srgbClr val="CC0000"/>
                </a:solidFill>
              </a:rPr>
              <a:t>Market</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8000" b="1" kern="10" spc="-360" dirty="0" smtClean="0">
                <a:ln w="12700">
                  <a:solidFill>
                    <a:srgbClr val="000099"/>
                  </a:solidFill>
                  <a:round/>
                  <a:headEnd/>
                  <a:tailEnd/>
                </a:ln>
                <a:solidFill>
                  <a:srgbClr val="C00000"/>
                </a:solidFill>
                <a:effectLst>
                  <a:outerShdw dist="125724" dir="18900000" algn="ctr" rotWithShape="0">
                    <a:srgbClr val="000099"/>
                  </a:outerShdw>
                </a:effectLst>
                <a:latin typeface="Elephant"/>
              </a:rPr>
              <a:t/>
            </a:r>
            <a:br>
              <a:rPr lang="en-US" sz="8000" b="1" kern="10" spc="-360" dirty="0" smtClean="0">
                <a:ln w="12700">
                  <a:solidFill>
                    <a:srgbClr val="000099"/>
                  </a:solidFill>
                  <a:round/>
                  <a:headEnd/>
                  <a:tailEnd/>
                </a:ln>
                <a:solidFill>
                  <a:srgbClr val="C00000"/>
                </a:solidFill>
                <a:effectLst>
                  <a:outerShdw dist="125724" dir="18900000" algn="ctr" rotWithShape="0">
                    <a:srgbClr val="000099"/>
                  </a:outerShdw>
                </a:effectLst>
                <a:latin typeface="Elephant"/>
              </a:rPr>
            </a:br>
            <a:r>
              <a:rPr lang="en-US" sz="8000" b="1" kern="10" spc="-360" dirty="0" smtClean="0">
                <a:ln w="12700">
                  <a:solidFill>
                    <a:srgbClr val="000099"/>
                  </a:solidFill>
                  <a:round/>
                  <a:headEnd/>
                  <a:tailEnd/>
                </a:ln>
                <a:solidFill>
                  <a:srgbClr val="C00000"/>
                </a:solidFill>
                <a:effectLst>
                  <a:outerShdw dist="125724" dir="18900000" algn="ctr" rotWithShape="0">
                    <a:srgbClr val="000099"/>
                  </a:outerShdw>
                </a:effectLst>
                <a:latin typeface="Elephant"/>
              </a:rPr>
              <a:t>Economics</a:t>
            </a:r>
            <a:br>
              <a:rPr lang="en-US" sz="8000" b="1" kern="10" spc="-360" dirty="0" smtClean="0">
                <a:ln w="12700">
                  <a:solidFill>
                    <a:srgbClr val="000099"/>
                  </a:solidFill>
                  <a:round/>
                  <a:headEnd/>
                  <a:tailEnd/>
                </a:ln>
                <a:solidFill>
                  <a:srgbClr val="C00000"/>
                </a:solidFill>
                <a:effectLst>
                  <a:outerShdw dist="125724" dir="18900000" algn="ctr" rotWithShape="0">
                    <a:srgbClr val="000099"/>
                  </a:outerShdw>
                </a:effectLst>
                <a:latin typeface="Elephant"/>
              </a:rPr>
            </a:br>
            <a:endParaRPr lang="en-US" sz="8000" dirty="0"/>
          </a:p>
        </p:txBody>
      </p:sp>
      <p:sp>
        <p:nvSpPr>
          <p:cNvPr id="6" name="Content Placeholder 5"/>
          <p:cNvSpPr>
            <a:spLocks noGrp="1"/>
          </p:cNvSpPr>
          <p:nvPr>
            <p:ph idx="1"/>
          </p:nvPr>
        </p:nvSpPr>
        <p:spPr>
          <a:xfrm>
            <a:off x="152400" y="1219200"/>
            <a:ext cx="8839200" cy="5638800"/>
          </a:xfrm>
        </p:spPr>
        <p:txBody>
          <a:bodyPr/>
          <a:lstStyle/>
          <a:p>
            <a:pPr>
              <a:lnSpc>
                <a:spcPct val="90000"/>
              </a:lnSpc>
              <a:buFontTx/>
              <a:buChar char="•"/>
            </a:pPr>
            <a:r>
              <a:rPr lang="en-US" b="1" dirty="0">
                <a:solidFill>
                  <a:schemeClr val="tx2">
                    <a:lumMod val="75000"/>
                  </a:schemeClr>
                </a:solidFill>
                <a:latin typeface="Calibri" pitchFamily="34" charset="0"/>
              </a:rPr>
              <a:t>How many basic types of economic systems are there?  </a:t>
            </a:r>
            <a:r>
              <a:rPr lang="en-US" b="1" dirty="0">
                <a:solidFill>
                  <a:srgbClr val="CC0000"/>
                </a:solidFill>
                <a:latin typeface="Calibri" pitchFamily="34" charset="0"/>
              </a:rPr>
              <a:t>3</a:t>
            </a:r>
          </a:p>
          <a:p>
            <a:pPr>
              <a:lnSpc>
                <a:spcPct val="90000"/>
              </a:lnSpc>
              <a:buFontTx/>
              <a:buChar char="•"/>
            </a:pPr>
            <a:r>
              <a:rPr lang="en-US" b="1" dirty="0">
                <a:solidFill>
                  <a:schemeClr val="tx2">
                    <a:lumMod val="75000"/>
                  </a:schemeClr>
                </a:solidFill>
                <a:latin typeface="Calibri" pitchFamily="34" charset="0"/>
              </a:rPr>
              <a:t>Name the economic systems. </a:t>
            </a:r>
            <a:r>
              <a:rPr lang="en-US" b="1" dirty="0">
                <a:solidFill>
                  <a:srgbClr val="CC0000"/>
                </a:solidFill>
                <a:latin typeface="Calibri" pitchFamily="34" charset="0"/>
              </a:rPr>
              <a:t>Traditional, Command, Market</a:t>
            </a:r>
          </a:p>
          <a:p>
            <a:pPr>
              <a:lnSpc>
                <a:spcPct val="90000"/>
              </a:lnSpc>
              <a:buFontTx/>
              <a:buChar char="•"/>
            </a:pPr>
            <a:r>
              <a:rPr lang="en-US" b="1" dirty="0">
                <a:solidFill>
                  <a:schemeClr val="tx2">
                    <a:lumMod val="75000"/>
                  </a:schemeClr>
                </a:solidFill>
                <a:latin typeface="Calibri" pitchFamily="34" charset="0"/>
              </a:rPr>
              <a:t>Which economic system do most textbooks say is the most common throughout  the world?  </a:t>
            </a:r>
            <a:r>
              <a:rPr lang="en-US" b="1" dirty="0">
                <a:solidFill>
                  <a:srgbClr val="CC0000"/>
                </a:solidFill>
                <a:latin typeface="Calibri" pitchFamily="34" charset="0"/>
              </a:rPr>
              <a:t>Mixed.  The GCEE states that mixed is not an economic system but rather a blending of two different types of </a:t>
            </a:r>
            <a:r>
              <a:rPr lang="en-US" b="1" dirty="0" smtClean="0">
                <a:solidFill>
                  <a:srgbClr val="CC0000"/>
                </a:solidFill>
                <a:latin typeface="Calibri" pitchFamily="34" charset="0"/>
              </a:rPr>
              <a:t>systems</a:t>
            </a:r>
            <a:r>
              <a:rPr lang="en-US" b="1" dirty="0">
                <a:solidFill>
                  <a:srgbClr val="CC0000"/>
                </a:solidFill>
                <a:latin typeface="Calibri" pitchFamily="34" charset="0"/>
              </a:rPr>
              <a:t> </a:t>
            </a:r>
            <a:r>
              <a:rPr lang="en-US" b="1" dirty="0" smtClean="0">
                <a:solidFill>
                  <a:srgbClr val="CC0000"/>
                </a:solidFill>
                <a:latin typeface="Calibri" pitchFamily="34" charset="0"/>
              </a:rPr>
              <a:t>located on the continuum. </a:t>
            </a:r>
            <a:endParaRPr lang="en-US" b="1" dirty="0">
              <a:solidFill>
                <a:srgbClr val="CC0000"/>
              </a:solidFill>
              <a:latin typeface="Calibri" pitchFamily="34" charset="0"/>
            </a:endParaRPr>
          </a:p>
          <a:p>
            <a:endParaRPr lang="en-US" dirty="0">
              <a:solidFill>
                <a:srgbClr val="CC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pPr>
              <a:defRPr/>
            </a:pPr>
            <a:r>
              <a:rPr lang="en-US" b="1" dirty="0" smtClean="0">
                <a:solidFill>
                  <a:srgbClr val="CC0000"/>
                </a:solidFill>
              </a:rPr>
              <a:t>Economic Continuum </a:t>
            </a:r>
            <a:endParaRPr lang="en-US" b="1" dirty="0">
              <a:solidFill>
                <a:srgbClr val="CC0000"/>
              </a:solidFill>
            </a:endParaRPr>
          </a:p>
        </p:txBody>
      </p:sp>
      <p:sp>
        <p:nvSpPr>
          <p:cNvPr id="3" name="Content Placeholder 2"/>
          <p:cNvSpPr>
            <a:spLocks noGrp="1"/>
          </p:cNvSpPr>
          <p:nvPr>
            <p:ph idx="1"/>
          </p:nvPr>
        </p:nvSpPr>
        <p:spPr>
          <a:xfrm>
            <a:off x="457200" y="838200"/>
            <a:ext cx="8382000" cy="5715000"/>
          </a:xfrm>
        </p:spPr>
        <p:txBody>
          <a:bodyPr>
            <a:normAutofit lnSpcReduction="10000"/>
          </a:bodyPr>
          <a:lstStyle/>
          <a:p>
            <a:pPr>
              <a:defRPr/>
            </a:pPr>
            <a:r>
              <a:rPr lang="en-US" dirty="0" smtClean="0"/>
              <a:t>      A group of financial experts set up a rating system to help us understand how much command and market each country has in it.  </a:t>
            </a:r>
          </a:p>
          <a:p>
            <a:pPr>
              <a:defRPr/>
            </a:pPr>
            <a:r>
              <a:rPr lang="en-US" dirty="0" smtClean="0"/>
              <a:t>    This Index of Economic Freedom gives each country a number that can be plotted on a economic continuum.  </a:t>
            </a:r>
          </a:p>
          <a:p>
            <a:pPr>
              <a:buFont typeface="Wingdings" pitchFamily="2" charset="2"/>
              <a:buNone/>
              <a:defRPr/>
            </a:pPr>
            <a:r>
              <a:rPr lang="en-US" dirty="0" smtClean="0"/>
              <a:t>   The United States has an Economic Freedom number of </a:t>
            </a:r>
            <a:r>
              <a:rPr lang="en-US" b="1" dirty="0" smtClean="0">
                <a:solidFill>
                  <a:srgbClr val="CC0000"/>
                </a:solidFill>
              </a:rPr>
              <a:t>77.6</a:t>
            </a:r>
            <a:r>
              <a:rPr lang="en-US" dirty="0" smtClean="0"/>
              <a:t>. Since this number is closer to the market side of the continuum, we label the U.S. as a </a:t>
            </a:r>
            <a:r>
              <a:rPr lang="en-US" b="1" dirty="0" smtClean="0">
                <a:solidFill>
                  <a:srgbClr val="CC0000"/>
                </a:solidFill>
              </a:rPr>
              <a:t>Market Economy</a:t>
            </a:r>
            <a:r>
              <a:rPr lang="en-US" dirty="0" smtClean="0"/>
              <a:t>.</a:t>
            </a:r>
          </a:p>
          <a:p>
            <a:pPr>
              <a:defRPr/>
            </a:pPr>
            <a:r>
              <a:rPr lang="en-US" dirty="0" smtClean="0"/>
              <a:t>Now, lets compare the economies of Brazil, Canada, and Cuba!</a:t>
            </a:r>
          </a:p>
          <a:p>
            <a:pPr>
              <a:buFont typeface="Wingdings" pitchFamily="2" charset="2"/>
              <a:buNone/>
              <a:defRPr/>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Shaun Owens\Local Settings\Temporary Internet Files\Content.IE5\GLEV0HUV\MPj04387200000[1].jpg"/>
          <p:cNvPicPr>
            <a:picLocks noChangeAspect="1" noChangeArrowheads="1"/>
          </p:cNvPicPr>
          <p:nvPr/>
        </p:nvPicPr>
        <p:blipFill>
          <a:blip r:embed="rId3" cstate="print"/>
          <a:srcRect/>
          <a:stretch>
            <a:fillRect/>
          </a:stretch>
        </p:blipFill>
        <p:spPr bwMode="auto">
          <a:xfrm>
            <a:off x="-71438" y="0"/>
            <a:ext cx="9215438" cy="6858000"/>
          </a:xfrm>
          <a:prstGeom prst="rect">
            <a:avLst/>
          </a:prstGeom>
          <a:noFill/>
          <a:ln w="9525">
            <a:noFill/>
            <a:miter lim="800000"/>
            <a:headEnd/>
            <a:tailEnd/>
          </a:ln>
        </p:spPr>
      </p:pic>
      <p:sp>
        <p:nvSpPr>
          <p:cNvPr id="8195" name="Title 1"/>
          <p:cNvSpPr>
            <a:spLocks noGrp="1"/>
          </p:cNvSpPr>
          <p:nvPr>
            <p:ph type="title"/>
          </p:nvPr>
        </p:nvSpPr>
        <p:spPr>
          <a:xfrm rot="20331267">
            <a:off x="-1260475" y="425450"/>
            <a:ext cx="5105400" cy="1143000"/>
          </a:xfrm>
        </p:spPr>
        <p:txBody>
          <a:bodyPr>
            <a:normAutofit fontScale="90000"/>
          </a:bodyPr>
          <a:lstStyle/>
          <a:p>
            <a:pPr eaLnBrk="1" hangingPunct="1"/>
            <a:r>
              <a:rPr lang="en-US" b="1" smtClean="0">
                <a:solidFill>
                  <a:schemeClr val="bg1"/>
                </a:solidFill>
              </a:rPr>
              <a:t>Economic </a:t>
            </a:r>
            <a:br>
              <a:rPr lang="en-US" b="1" smtClean="0">
                <a:solidFill>
                  <a:schemeClr val="bg1"/>
                </a:solidFill>
              </a:rPr>
            </a:br>
            <a:r>
              <a:rPr lang="en-US" b="1" smtClean="0">
                <a:solidFill>
                  <a:schemeClr val="bg1"/>
                </a:solidFill>
              </a:rPr>
              <a:t>Systems</a:t>
            </a:r>
          </a:p>
        </p:txBody>
      </p:sp>
      <p:sp>
        <p:nvSpPr>
          <p:cNvPr id="8196" name="Content Placeholder 3"/>
          <p:cNvSpPr>
            <a:spLocks noGrp="1"/>
          </p:cNvSpPr>
          <p:nvPr>
            <p:ph sz="half" idx="2"/>
          </p:nvPr>
        </p:nvSpPr>
        <p:spPr>
          <a:xfrm>
            <a:off x="7391400" y="5562600"/>
            <a:ext cx="2057400" cy="792163"/>
          </a:xfrm>
        </p:spPr>
        <p:txBody>
          <a:bodyPr>
            <a:normAutofit fontScale="77500" lnSpcReduction="20000"/>
          </a:bodyPr>
          <a:lstStyle/>
          <a:p>
            <a:pPr algn="ctr" eaLnBrk="1" hangingPunct="1">
              <a:buFont typeface="Arial" charset="0"/>
              <a:buNone/>
            </a:pPr>
            <a:r>
              <a:rPr lang="en-US" sz="3200" b="1" smtClean="0">
                <a:solidFill>
                  <a:srgbClr val="FFFF00"/>
                </a:solidFill>
              </a:rPr>
              <a:t>Pure</a:t>
            </a:r>
          </a:p>
          <a:p>
            <a:pPr algn="ctr" eaLnBrk="1" hangingPunct="1">
              <a:buFont typeface="Arial" charset="0"/>
              <a:buNone/>
            </a:pPr>
            <a:r>
              <a:rPr lang="en-US" sz="3200" b="1" smtClean="0">
                <a:solidFill>
                  <a:srgbClr val="FFFF00"/>
                </a:solidFill>
              </a:rPr>
              <a:t>Market</a:t>
            </a:r>
          </a:p>
        </p:txBody>
      </p:sp>
      <p:sp>
        <p:nvSpPr>
          <p:cNvPr id="8197" name="Content Placeholder 3"/>
          <p:cNvSpPr txBox="1">
            <a:spLocks/>
          </p:cNvSpPr>
          <p:nvPr/>
        </p:nvSpPr>
        <p:spPr bwMode="auto">
          <a:xfrm>
            <a:off x="3962400" y="3779838"/>
            <a:ext cx="1676400" cy="792162"/>
          </a:xfrm>
          <a:prstGeom prst="rect">
            <a:avLst/>
          </a:prstGeom>
          <a:noFill/>
          <a:ln w="9525">
            <a:noFill/>
            <a:miter lim="800000"/>
            <a:headEnd/>
            <a:tailEnd/>
          </a:ln>
        </p:spPr>
        <p:txBody>
          <a:bodyPr/>
          <a:lstStyle/>
          <a:p>
            <a:pPr marL="342900" indent="-342900" eaLnBrk="0" hangingPunct="0">
              <a:spcBef>
                <a:spcPct val="20000"/>
              </a:spcBef>
              <a:buFont typeface="Arial" charset="0"/>
              <a:buNone/>
            </a:pPr>
            <a:endParaRPr lang="en-US" sz="2400" b="1">
              <a:latin typeface="Calibri" pitchFamily="34" charset="0"/>
            </a:endParaRPr>
          </a:p>
        </p:txBody>
      </p:sp>
      <p:sp>
        <p:nvSpPr>
          <p:cNvPr id="8198" name="Content Placeholder 3"/>
          <p:cNvSpPr txBox="1">
            <a:spLocks/>
          </p:cNvSpPr>
          <p:nvPr/>
        </p:nvSpPr>
        <p:spPr bwMode="auto">
          <a:xfrm>
            <a:off x="-152400" y="5608638"/>
            <a:ext cx="2057400" cy="792162"/>
          </a:xfrm>
          <a:prstGeom prst="rect">
            <a:avLst/>
          </a:prstGeom>
          <a:noFill/>
          <a:ln w="9525">
            <a:noFill/>
            <a:miter lim="800000"/>
            <a:headEnd/>
            <a:tailEnd/>
          </a:ln>
        </p:spPr>
        <p:txBody>
          <a:bodyPr/>
          <a:lstStyle/>
          <a:p>
            <a:pPr marL="342900" indent="-342900" algn="ctr" eaLnBrk="0" hangingPunct="0">
              <a:spcBef>
                <a:spcPct val="20000"/>
              </a:spcBef>
              <a:buFont typeface="Arial" charset="0"/>
              <a:buNone/>
            </a:pPr>
            <a:r>
              <a:rPr lang="en-US" sz="3200" b="1">
                <a:solidFill>
                  <a:srgbClr val="FFFF00"/>
                </a:solidFill>
                <a:latin typeface="Calibri" pitchFamily="34" charset="0"/>
              </a:rPr>
              <a:t>Pure</a:t>
            </a:r>
          </a:p>
          <a:p>
            <a:pPr marL="342900" indent="-342900" algn="ctr" eaLnBrk="0" hangingPunct="0">
              <a:spcBef>
                <a:spcPct val="20000"/>
              </a:spcBef>
              <a:buFont typeface="Arial" charset="0"/>
              <a:buNone/>
            </a:pPr>
            <a:r>
              <a:rPr lang="en-US" sz="3200" b="1">
                <a:solidFill>
                  <a:srgbClr val="FFFF00"/>
                </a:solidFill>
                <a:latin typeface="Calibri" pitchFamily="34" charset="0"/>
              </a:rPr>
              <a:t>Command</a:t>
            </a:r>
          </a:p>
        </p:txBody>
      </p:sp>
      <p:sp>
        <p:nvSpPr>
          <p:cNvPr id="11" name="Rectangle 10"/>
          <p:cNvSpPr/>
          <p:nvPr/>
        </p:nvSpPr>
        <p:spPr>
          <a:xfrm>
            <a:off x="2743200" y="6120825"/>
            <a:ext cx="3554178" cy="58477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mn-lt"/>
              </a:rPr>
              <a:t>Mixed Economy</a:t>
            </a:r>
          </a:p>
        </p:txBody>
      </p:sp>
      <p:sp>
        <p:nvSpPr>
          <p:cNvPr id="12" name="Rectangle 11"/>
          <p:cNvSpPr/>
          <p:nvPr/>
        </p:nvSpPr>
        <p:spPr>
          <a:xfrm>
            <a:off x="7785935" y="4639270"/>
            <a:ext cx="1358065" cy="92333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a:t>
            </a:r>
          </a:p>
        </p:txBody>
      </p:sp>
      <p:sp>
        <p:nvSpPr>
          <p:cNvPr id="13" name="Rectangle 12"/>
          <p:cNvSpPr/>
          <p:nvPr/>
        </p:nvSpPr>
        <p:spPr>
          <a:xfrm>
            <a:off x="567201" y="4639270"/>
            <a:ext cx="575799" cy="92333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a:t>
            </a:r>
          </a:p>
        </p:txBody>
      </p:sp>
      <p:sp>
        <p:nvSpPr>
          <p:cNvPr id="8202" name="Content Placeholder 3"/>
          <p:cNvSpPr>
            <a:spLocks noGrp="1"/>
          </p:cNvSpPr>
          <p:nvPr>
            <p:ph sz="half" idx="2"/>
          </p:nvPr>
        </p:nvSpPr>
        <p:spPr>
          <a:xfrm>
            <a:off x="1371600" y="1828800"/>
            <a:ext cx="2057400" cy="1295400"/>
          </a:xfrm>
        </p:spPr>
        <p:txBody>
          <a:bodyPr/>
          <a:lstStyle/>
          <a:p>
            <a:pPr algn="ctr" eaLnBrk="1" hangingPunct="1">
              <a:buFont typeface="Arial" charset="0"/>
              <a:buNone/>
            </a:pPr>
            <a:r>
              <a:rPr lang="en-US" sz="3200" b="1" smtClean="0">
                <a:solidFill>
                  <a:srgbClr val="FFFF00"/>
                </a:solidFill>
              </a:rPr>
              <a:t>Cuba</a:t>
            </a:r>
          </a:p>
          <a:p>
            <a:pPr algn="ctr" eaLnBrk="1" hangingPunct="1">
              <a:buFont typeface="Arial" charset="0"/>
              <a:buNone/>
            </a:pPr>
            <a:r>
              <a:rPr lang="en-US" sz="3200" b="1" smtClean="0">
                <a:solidFill>
                  <a:srgbClr val="FFFF00"/>
                </a:solidFill>
              </a:rPr>
              <a:t>28%</a:t>
            </a:r>
          </a:p>
        </p:txBody>
      </p:sp>
      <p:cxnSp>
        <p:nvCxnSpPr>
          <p:cNvPr id="16" name="Straight Connector 15"/>
          <p:cNvCxnSpPr/>
          <p:nvPr/>
        </p:nvCxnSpPr>
        <p:spPr>
          <a:xfrm rot="5400000" flipH="1" flipV="1">
            <a:off x="2093913" y="3238500"/>
            <a:ext cx="534988"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6476207" y="2437606"/>
            <a:ext cx="1981200"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106194" y="3047206"/>
            <a:ext cx="914400" cy="1588"/>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3427413"/>
            <a:ext cx="8610600" cy="1587"/>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pic>
        <p:nvPicPr>
          <p:cNvPr id="8207" name="Picture 2" descr="C:\Documents and Settings\Shaun Owens\Local Settings\Temporary Internet Files\Content.IE5\CZB7MS51\MCj04414240000[1].png"/>
          <p:cNvPicPr>
            <a:picLocks noChangeAspect="1" noChangeArrowheads="1"/>
          </p:cNvPicPr>
          <p:nvPr/>
        </p:nvPicPr>
        <p:blipFill>
          <a:blip r:embed="rId4" cstate="print"/>
          <a:srcRect/>
          <a:stretch>
            <a:fillRect/>
          </a:stretch>
        </p:blipFill>
        <p:spPr bwMode="auto">
          <a:xfrm>
            <a:off x="3657600" y="3962400"/>
            <a:ext cx="1676400" cy="1676400"/>
          </a:xfrm>
          <a:prstGeom prst="rect">
            <a:avLst/>
          </a:prstGeom>
          <a:noFill/>
          <a:ln w="9525">
            <a:noFill/>
            <a:miter lim="800000"/>
            <a:headEnd/>
            <a:tailEnd/>
          </a:ln>
        </p:spPr>
      </p:pic>
      <p:sp>
        <p:nvSpPr>
          <p:cNvPr id="8208" name="Content Placeholder 3"/>
          <p:cNvSpPr>
            <a:spLocks noGrp="1"/>
          </p:cNvSpPr>
          <p:nvPr>
            <p:ph sz="half" idx="2"/>
          </p:nvPr>
        </p:nvSpPr>
        <p:spPr>
          <a:xfrm>
            <a:off x="4572000" y="1447800"/>
            <a:ext cx="2057400" cy="1295400"/>
          </a:xfrm>
        </p:spPr>
        <p:txBody>
          <a:bodyPr/>
          <a:lstStyle/>
          <a:p>
            <a:pPr algn="ctr" eaLnBrk="1" hangingPunct="1">
              <a:buFont typeface="Arial" charset="0"/>
              <a:buNone/>
            </a:pPr>
            <a:r>
              <a:rPr lang="en-US" sz="3200" b="1" smtClean="0">
                <a:solidFill>
                  <a:srgbClr val="FFFF00"/>
                </a:solidFill>
              </a:rPr>
              <a:t>Brazil</a:t>
            </a:r>
          </a:p>
          <a:p>
            <a:pPr algn="ctr" eaLnBrk="1" hangingPunct="1">
              <a:buFont typeface="Arial" charset="0"/>
              <a:buNone/>
            </a:pPr>
            <a:r>
              <a:rPr lang="en-US" sz="3200" b="1" smtClean="0">
                <a:solidFill>
                  <a:srgbClr val="FFFF00"/>
                </a:solidFill>
              </a:rPr>
              <a:t>57%</a:t>
            </a:r>
          </a:p>
        </p:txBody>
      </p:sp>
      <p:sp>
        <p:nvSpPr>
          <p:cNvPr id="8209" name="Content Placeholder 3"/>
          <p:cNvSpPr>
            <a:spLocks noGrp="1"/>
          </p:cNvSpPr>
          <p:nvPr>
            <p:ph sz="half" idx="2"/>
          </p:nvPr>
        </p:nvSpPr>
        <p:spPr>
          <a:xfrm>
            <a:off x="5943600" y="304800"/>
            <a:ext cx="3200400" cy="1295400"/>
          </a:xfrm>
        </p:spPr>
        <p:txBody>
          <a:bodyPr/>
          <a:lstStyle/>
          <a:p>
            <a:pPr algn="ctr" eaLnBrk="1" hangingPunct="1">
              <a:buFont typeface="Arial" charset="0"/>
              <a:buNone/>
            </a:pPr>
            <a:r>
              <a:rPr lang="en-US" sz="3200" b="1" smtClean="0">
                <a:solidFill>
                  <a:srgbClr val="FFFF00"/>
                </a:solidFill>
              </a:rPr>
              <a:t>Canada</a:t>
            </a:r>
          </a:p>
          <a:p>
            <a:pPr algn="ctr" eaLnBrk="1" hangingPunct="1">
              <a:buFont typeface="Arial" charset="0"/>
              <a:buNone/>
            </a:pPr>
            <a:r>
              <a:rPr lang="en-US" sz="3200" b="1" smtClean="0">
                <a:solidFill>
                  <a:srgbClr val="FFFF00"/>
                </a:solidFill>
              </a:rPr>
              <a:t>81%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09600" y="1905000"/>
            <a:ext cx="7772400" cy="1143000"/>
          </a:xfrm>
        </p:spPr>
        <p:txBody>
          <a:bodyPr/>
          <a:lstStyle/>
          <a:p>
            <a:pPr eaLnBrk="1" hangingPunct="1"/>
            <a:r>
              <a:rPr lang="en-US" smtClean="0"/>
              <a:t>Federative Republic of Brazil</a:t>
            </a:r>
          </a:p>
        </p:txBody>
      </p:sp>
      <p:sp>
        <p:nvSpPr>
          <p:cNvPr id="19459" name="Rectangle 3"/>
          <p:cNvSpPr>
            <a:spLocks noGrp="1" noChangeArrowheads="1"/>
          </p:cNvSpPr>
          <p:nvPr>
            <p:ph type="subTitle" idx="1"/>
          </p:nvPr>
        </p:nvSpPr>
        <p:spPr/>
        <p:txBody>
          <a:bodyPr/>
          <a:lstStyle/>
          <a:p>
            <a:pPr eaLnBrk="1" hangingPunct="1"/>
            <a:endParaRPr lang="en-US" smtClean="0"/>
          </a:p>
        </p:txBody>
      </p:sp>
      <p:pic>
        <p:nvPicPr>
          <p:cNvPr id="19460" name="Picture 6" descr="Flag of Brazil"/>
          <p:cNvPicPr>
            <a:picLocks noChangeAspect="1" noChangeArrowheads="1"/>
          </p:cNvPicPr>
          <p:nvPr/>
        </p:nvPicPr>
        <p:blipFill>
          <a:blip r:embed="rId2" cstate="print"/>
          <a:srcRect/>
          <a:stretch>
            <a:fillRect/>
          </a:stretch>
        </p:blipFill>
        <p:spPr bwMode="auto">
          <a:xfrm>
            <a:off x="2514600" y="3276600"/>
            <a:ext cx="394335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How does Brazil answer the </a:t>
            </a:r>
            <a:br>
              <a:rPr lang="en-US" dirty="0" smtClean="0"/>
            </a:br>
            <a:r>
              <a:rPr lang="en-US" dirty="0" smtClean="0"/>
              <a:t>3 Economic Questions?</a:t>
            </a:r>
          </a:p>
        </p:txBody>
      </p:sp>
      <p:sp>
        <p:nvSpPr>
          <p:cNvPr id="20483" name="Content Placeholder 2"/>
          <p:cNvSpPr>
            <a:spLocks noGrp="1"/>
          </p:cNvSpPr>
          <p:nvPr>
            <p:ph idx="1"/>
          </p:nvPr>
        </p:nvSpPr>
        <p:spPr>
          <a:xfrm>
            <a:off x="685800" y="1676400"/>
            <a:ext cx="7772400" cy="4114800"/>
          </a:xfrm>
        </p:spPr>
        <p:txBody>
          <a:bodyPr/>
          <a:lstStyle/>
          <a:p>
            <a:pPr>
              <a:lnSpc>
                <a:spcPct val="90000"/>
              </a:lnSpc>
            </a:pPr>
            <a:r>
              <a:rPr lang="en-US" sz="2800" b="1" dirty="0" smtClean="0"/>
              <a:t>What to Produce?</a:t>
            </a:r>
            <a:endParaRPr lang="en-US" sz="2800" dirty="0" smtClean="0"/>
          </a:p>
          <a:p>
            <a:pPr lvl="1">
              <a:lnSpc>
                <a:spcPct val="90000"/>
              </a:lnSpc>
            </a:pPr>
            <a:r>
              <a:rPr lang="en-US" sz="2400" dirty="0" smtClean="0"/>
              <a:t>Businesses decide and government approves/denies it</a:t>
            </a:r>
          </a:p>
          <a:p>
            <a:pPr>
              <a:lnSpc>
                <a:spcPct val="90000"/>
              </a:lnSpc>
            </a:pPr>
            <a:r>
              <a:rPr lang="en-US" sz="2800" b="1" dirty="0" smtClean="0"/>
              <a:t>How to produce it?</a:t>
            </a:r>
            <a:endParaRPr lang="en-US" sz="2800" dirty="0" smtClean="0"/>
          </a:p>
          <a:p>
            <a:pPr lvl="1">
              <a:lnSpc>
                <a:spcPct val="90000"/>
              </a:lnSpc>
            </a:pPr>
            <a:r>
              <a:rPr lang="en-US" sz="2400" dirty="0" smtClean="0"/>
              <a:t>Businesses decide &amp; government regulates procedures</a:t>
            </a:r>
          </a:p>
          <a:p>
            <a:pPr>
              <a:lnSpc>
                <a:spcPct val="90000"/>
              </a:lnSpc>
            </a:pPr>
            <a:r>
              <a:rPr lang="en-US" sz="2800" b="1" dirty="0" smtClean="0"/>
              <a:t>For whom to produce?</a:t>
            </a:r>
            <a:endParaRPr lang="en-US" sz="2800" dirty="0" smtClean="0"/>
          </a:p>
          <a:p>
            <a:pPr lvl="1">
              <a:lnSpc>
                <a:spcPct val="90000"/>
              </a:lnSpc>
            </a:pPr>
            <a:r>
              <a:rPr lang="en-US" sz="2400" dirty="0" smtClean="0"/>
              <a:t>Businesses decide based on supply &amp; demand (price)</a:t>
            </a:r>
          </a:p>
          <a:p>
            <a:pPr lvl="1">
              <a:lnSpc>
                <a:spcPct val="90000"/>
              </a:lnSpc>
            </a:pPr>
            <a:endParaRPr lang="en-US" sz="2400" dirty="0" smtClean="0"/>
          </a:p>
          <a:p>
            <a:pPr>
              <a:lnSpc>
                <a:spcPct val="90000"/>
              </a:lnSpc>
            </a:pPr>
            <a:r>
              <a:rPr lang="en-US" sz="2800" dirty="0" smtClean="0"/>
              <a:t>Which economic system does Brazil have?</a:t>
            </a:r>
          </a:p>
          <a:p>
            <a:pPr algn="ctr">
              <a:lnSpc>
                <a:spcPct val="90000"/>
              </a:lnSpc>
              <a:buNone/>
            </a:pPr>
            <a:r>
              <a:rPr lang="en-US" sz="2800" b="1" dirty="0" smtClean="0"/>
              <a:t>Market</a:t>
            </a:r>
          </a:p>
          <a:p>
            <a:endParaRPr lang="en-US" dirty="0" smtClean="0"/>
          </a:p>
        </p:txBody>
      </p:sp>
      <p:pic>
        <p:nvPicPr>
          <p:cNvPr id="20484"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620000" y="685800"/>
            <a:ext cx="1219200" cy="119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5154" name="Picture 2" descr="C:\Documents and Settings\Shaun Owens\Local Settings\Temporary Internet Files\Content.IE5\K9DS51KW\MPj04340590000[1].jpg"/>
          <p:cNvPicPr>
            <a:picLocks noGrp="1" noChangeAspect="1" noChangeArrowheads="1"/>
          </p:cNvPicPr>
          <p:nvPr>
            <p:ph sz="half" idx="1"/>
          </p:nvPr>
        </p:nvPicPr>
        <p:blipFill>
          <a:blip r:embed="rId3" cstate="print">
            <a:lum bright="-40000" contrast="-40000"/>
          </a:blip>
          <a:srcRect/>
          <a:stretch>
            <a:fillRect/>
          </a:stretch>
        </p:blipFill>
        <p:spPr>
          <a:xfrm>
            <a:off x="-457200" y="-193675"/>
            <a:ext cx="10820400" cy="7204075"/>
          </a:xfrm>
          <a:noFill/>
        </p:spPr>
      </p:pic>
      <p:sp>
        <p:nvSpPr>
          <p:cNvPr id="6147" name="Title 1"/>
          <p:cNvSpPr>
            <a:spLocks noGrp="1"/>
          </p:cNvSpPr>
          <p:nvPr>
            <p:ph type="title"/>
          </p:nvPr>
        </p:nvSpPr>
        <p:spPr/>
        <p:txBody>
          <a:bodyPr/>
          <a:lstStyle/>
          <a:p>
            <a:pPr eaLnBrk="1" hangingPunct="1"/>
            <a:r>
              <a:rPr lang="en-US" sz="6000" b="1" smtClean="0">
                <a:solidFill>
                  <a:srgbClr val="FFFF00"/>
                </a:solidFill>
              </a:rPr>
              <a:t>Oh Canada!</a:t>
            </a:r>
          </a:p>
        </p:txBody>
      </p:sp>
      <p:sp>
        <p:nvSpPr>
          <p:cNvPr id="414724" name="Content Placeholder 3"/>
          <p:cNvSpPr>
            <a:spLocks noGrp="1"/>
          </p:cNvSpPr>
          <p:nvPr>
            <p:ph sz="half" idx="2"/>
          </p:nvPr>
        </p:nvSpPr>
        <p:spPr>
          <a:xfrm>
            <a:off x="228600" y="1600200"/>
            <a:ext cx="8915400" cy="4495800"/>
          </a:xfrm>
        </p:spPr>
        <p:txBody>
          <a:bodyPr rtlCol="0">
            <a:normAutofit lnSpcReduction="10000"/>
          </a:bodyPr>
          <a:lstStyle/>
          <a:p>
            <a:pPr eaLnBrk="1" fontAlgn="auto" hangingPunct="1">
              <a:spcAft>
                <a:spcPts val="0"/>
              </a:spcAft>
              <a:buFont typeface="Arial" pitchFamily="34" charset="0"/>
              <a:buChar char="•"/>
              <a:defRPr/>
            </a:pPr>
            <a:r>
              <a:rPr lang="en-US" sz="3200" b="1" dirty="0" smtClean="0">
                <a:solidFill>
                  <a:srgbClr val="66FF33"/>
                </a:solidFill>
              </a:rPr>
              <a:t>Canada’s national and provincial governments provide health care for all citizens.</a:t>
            </a:r>
          </a:p>
          <a:p>
            <a:pPr eaLnBrk="1" fontAlgn="auto" hangingPunct="1">
              <a:spcAft>
                <a:spcPts val="0"/>
              </a:spcAft>
              <a:buFont typeface="Arial" pitchFamily="34" charset="0"/>
              <a:buChar char="•"/>
              <a:defRPr/>
            </a:pPr>
            <a:r>
              <a:rPr lang="en-US" sz="3200" b="1" dirty="0" smtClean="0">
                <a:solidFill>
                  <a:srgbClr val="66FF33"/>
                </a:solidFill>
              </a:rPr>
              <a:t>Broadcasting, transportation, and electric power are heavily regulated.  These public services might not have been available in Canada’s remote area without government support.</a:t>
            </a:r>
          </a:p>
          <a:p>
            <a:pPr eaLnBrk="1" fontAlgn="auto" hangingPunct="1">
              <a:spcAft>
                <a:spcPts val="0"/>
              </a:spcAft>
              <a:buFont typeface="Arial" pitchFamily="34" charset="0"/>
              <a:buChar char="•"/>
              <a:defRPr/>
            </a:pPr>
            <a:r>
              <a:rPr lang="en-US" sz="3200" b="1" dirty="0" smtClean="0">
                <a:solidFill>
                  <a:srgbClr val="66FF33"/>
                </a:solidFill>
              </a:rPr>
              <a:t>The Grand Banks, one of the best fishing grounds in the world, is now regulated by the government because of overfishing.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225154"/>
                                        </p:tgtEl>
                                        <p:attrNameLst>
                                          <p:attrName>style.opacity</p:attrName>
                                        </p:attrNameLst>
                                      </p:cBhvr>
                                      <p:to>
                                        <p:strVal val="0.5"/>
                                      </p:to>
                                    </p:set>
                                    <p:animEffect filter="image" prLst="opacity: 0.5">
                                      <p:cBhvr rctx="IE">
                                        <p:cTn id="7" dur="indefinite"/>
                                        <p:tgtEl>
                                          <p:spTgt spid="2225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t>How does Canada answer the </a:t>
            </a:r>
            <a:br>
              <a:rPr lang="en-US" dirty="0" smtClean="0"/>
            </a:br>
            <a:r>
              <a:rPr lang="en-US" dirty="0" smtClean="0"/>
              <a:t>3 Economic Questions?</a:t>
            </a:r>
          </a:p>
        </p:txBody>
      </p:sp>
      <p:sp>
        <p:nvSpPr>
          <p:cNvPr id="20483" name="Content Placeholder 2"/>
          <p:cNvSpPr>
            <a:spLocks noGrp="1"/>
          </p:cNvSpPr>
          <p:nvPr>
            <p:ph idx="1"/>
          </p:nvPr>
        </p:nvSpPr>
        <p:spPr>
          <a:xfrm>
            <a:off x="685800" y="1676400"/>
            <a:ext cx="7772400" cy="4114800"/>
          </a:xfrm>
        </p:spPr>
        <p:txBody>
          <a:bodyPr/>
          <a:lstStyle/>
          <a:p>
            <a:pPr>
              <a:lnSpc>
                <a:spcPct val="90000"/>
              </a:lnSpc>
            </a:pPr>
            <a:r>
              <a:rPr lang="en-US" sz="2800" b="1" dirty="0" smtClean="0"/>
              <a:t>What to Produce?</a:t>
            </a:r>
            <a:endParaRPr lang="en-US" sz="2800" dirty="0" smtClean="0"/>
          </a:p>
          <a:p>
            <a:pPr lvl="1">
              <a:lnSpc>
                <a:spcPct val="90000"/>
              </a:lnSpc>
            </a:pPr>
            <a:r>
              <a:rPr lang="en-US" sz="2400" dirty="0" smtClean="0"/>
              <a:t>Businesses decide and government approves/denies it</a:t>
            </a:r>
          </a:p>
          <a:p>
            <a:pPr>
              <a:lnSpc>
                <a:spcPct val="90000"/>
              </a:lnSpc>
            </a:pPr>
            <a:r>
              <a:rPr lang="en-US" sz="2800" b="1" dirty="0" smtClean="0"/>
              <a:t>How to produce it?</a:t>
            </a:r>
            <a:endParaRPr lang="en-US" sz="2800" dirty="0" smtClean="0"/>
          </a:p>
          <a:p>
            <a:pPr lvl="1">
              <a:lnSpc>
                <a:spcPct val="90000"/>
              </a:lnSpc>
            </a:pPr>
            <a:r>
              <a:rPr lang="en-US" sz="2400" dirty="0" smtClean="0"/>
              <a:t>Businesses decide &amp; government regulates procedures</a:t>
            </a:r>
          </a:p>
          <a:p>
            <a:pPr>
              <a:lnSpc>
                <a:spcPct val="90000"/>
              </a:lnSpc>
            </a:pPr>
            <a:r>
              <a:rPr lang="en-US" sz="2800" b="1" dirty="0" smtClean="0"/>
              <a:t>For whom to produce?</a:t>
            </a:r>
            <a:endParaRPr lang="en-US" sz="2800" dirty="0" smtClean="0"/>
          </a:p>
          <a:p>
            <a:pPr lvl="1">
              <a:lnSpc>
                <a:spcPct val="90000"/>
              </a:lnSpc>
            </a:pPr>
            <a:r>
              <a:rPr lang="en-US" sz="2400" dirty="0" smtClean="0"/>
              <a:t>Businesses decide based on supply &amp; demand (price)</a:t>
            </a:r>
          </a:p>
          <a:p>
            <a:pPr lvl="1">
              <a:lnSpc>
                <a:spcPct val="90000"/>
              </a:lnSpc>
            </a:pPr>
            <a:endParaRPr lang="en-US" sz="2400" dirty="0" smtClean="0"/>
          </a:p>
          <a:p>
            <a:pPr>
              <a:lnSpc>
                <a:spcPct val="90000"/>
              </a:lnSpc>
            </a:pPr>
            <a:r>
              <a:rPr lang="en-US" sz="2800" dirty="0" smtClean="0"/>
              <a:t>Which economic system does Canada have?</a:t>
            </a:r>
          </a:p>
          <a:p>
            <a:pPr algn="ctr">
              <a:lnSpc>
                <a:spcPct val="90000"/>
              </a:lnSpc>
              <a:buNone/>
            </a:pPr>
            <a:r>
              <a:rPr lang="en-US" sz="2800" b="1" dirty="0" smtClean="0"/>
              <a:t>Market</a:t>
            </a:r>
          </a:p>
          <a:p>
            <a:endParaRPr lang="en-US" dirty="0" smtClean="0"/>
          </a:p>
        </p:txBody>
      </p:sp>
      <p:pic>
        <p:nvPicPr>
          <p:cNvPr id="20484"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620000" y="685800"/>
            <a:ext cx="1219200" cy="119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295400"/>
            <a:ext cx="7772400" cy="1143000"/>
          </a:xfrm>
        </p:spPr>
        <p:txBody>
          <a:bodyPr/>
          <a:lstStyle/>
          <a:p>
            <a:pPr eaLnBrk="1" hangingPunct="1"/>
            <a:r>
              <a:rPr lang="en-US" dirty="0" smtClean="0"/>
              <a:t>Republic of Cuba</a:t>
            </a:r>
          </a:p>
        </p:txBody>
      </p:sp>
      <p:sp>
        <p:nvSpPr>
          <p:cNvPr id="28675" name="Rectangle 3"/>
          <p:cNvSpPr>
            <a:spLocks noGrp="1" noChangeArrowheads="1"/>
          </p:cNvSpPr>
          <p:nvPr>
            <p:ph type="subTitle" idx="1"/>
          </p:nvPr>
        </p:nvSpPr>
        <p:spPr/>
        <p:txBody>
          <a:bodyPr/>
          <a:lstStyle/>
          <a:p>
            <a:pPr eaLnBrk="1" hangingPunct="1"/>
            <a:endParaRPr lang="en-US" smtClean="0"/>
          </a:p>
        </p:txBody>
      </p:sp>
      <p:pic>
        <p:nvPicPr>
          <p:cNvPr id="28676" name="Picture 6" descr="Flag of Cuba"/>
          <p:cNvPicPr>
            <a:picLocks noChangeAspect="1" noChangeArrowheads="1"/>
          </p:cNvPicPr>
          <p:nvPr/>
        </p:nvPicPr>
        <p:blipFill>
          <a:blip r:embed="rId2" cstate="print"/>
          <a:srcRect/>
          <a:stretch>
            <a:fillRect/>
          </a:stretch>
        </p:blipFill>
        <p:spPr bwMode="auto">
          <a:xfrm>
            <a:off x="1752600" y="2667000"/>
            <a:ext cx="57912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EA7FC61C41A547B46B4C49D393B6D4" ma:contentTypeVersion="0" ma:contentTypeDescription="Create a new document." ma:contentTypeScope="" ma:versionID="2c3066cab6bf15933072c62e0f07563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9E2776-C31B-4BAF-9FC6-0A534279821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2B05F3CE-DEC9-46D3-9C59-F975287D94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49773F7-B990-4BEA-8E9E-C6D4EDEED3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TotalTime>
  <Words>639</Words>
  <Application>Microsoft Office PowerPoint</Application>
  <PresentationFormat>On-screen Show (4:3)</PresentationFormat>
  <Paragraphs>73</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Elephant</vt:lpstr>
      <vt:lpstr>Wingdings</vt:lpstr>
      <vt:lpstr>Office Theme</vt:lpstr>
      <vt:lpstr>Standard: SS6E1 The student will analyze different economic systems.  a. Compare how traditional, command, and market economies answer the economic questions of  (1) what to produce, (2) how to produce, and (3) for whom to produce.  b. Explain how most countries have a mixed economy located on a continuum between pure market and pure command.  c. Compare and contrast the basic types of economic systems found in Canada, Cuba, and Brazil.  </vt:lpstr>
      <vt:lpstr> Economics </vt:lpstr>
      <vt:lpstr>Economic Continuum </vt:lpstr>
      <vt:lpstr>Economic  Systems</vt:lpstr>
      <vt:lpstr>Federative Republic of Brazil</vt:lpstr>
      <vt:lpstr>How does Brazil answer the  3 Economic Questions?</vt:lpstr>
      <vt:lpstr>Oh Canada!</vt:lpstr>
      <vt:lpstr>How does Canada answer the  3 Economic Questions?</vt:lpstr>
      <vt:lpstr>Republic of Cuba</vt:lpstr>
      <vt:lpstr>How does Cuba answer the  3 Economic Questions?</vt:lpstr>
      <vt:lpstr>Let’s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SS6E1 The student will analyze different economic systems.  a. Compare how traditional, command, and market economies answer the economic questions of  (1) what to produce, (2) how to produce, and (3) for whom to produce.  b. Explain how most countries have a mixed economy located on a continuum between pure market and pure command.  c. Compare and contrast the basic types of economic systems found in Canada, Cuba, and Brazil.</dc:title>
  <dc:creator>Krista Griffin</dc:creator>
  <cp:lastModifiedBy>Stephenie Moore</cp:lastModifiedBy>
  <cp:revision>2</cp:revision>
  <dcterms:created xsi:type="dcterms:W3CDTF">2011-03-01T02:09:14Z</dcterms:created>
  <dcterms:modified xsi:type="dcterms:W3CDTF">2016-01-19T01:58:38Z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0x010100C2EA7FC61C41A547B46B4C49D393B6D4</vt:lpwstr>
  </property>
</Properties>
</file>