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68" r:id="rId11"/>
    <p:sldId id="269" r:id="rId12"/>
    <p:sldId id="270" r:id="rId13"/>
    <p:sldId id="284" r:id="rId14"/>
    <p:sldId id="285" r:id="rId15"/>
    <p:sldId id="286" r:id="rId16"/>
    <p:sldId id="271" r:id="rId17"/>
    <p:sldId id="272" r:id="rId18"/>
    <p:sldId id="273" r:id="rId19"/>
    <p:sldId id="278" r:id="rId20"/>
    <p:sldId id="279" r:id="rId21"/>
    <p:sldId id="280" r:id="rId22"/>
    <p:sldId id="281" r:id="rId23"/>
    <p:sldId id="283" r:id="rId24"/>
    <p:sldId id="287" r:id="rId25"/>
    <p:sldId id="288" r:id="rId26"/>
    <p:sldId id="289" r:id="rId27"/>
    <p:sldId id="282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0" autoAdjust="0"/>
    <p:restoredTop sz="86410" autoAdjust="0"/>
  </p:normalViewPr>
  <p:slideViewPr>
    <p:cSldViewPr>
      <p:cViewPr varScale="1">
        <p:scale>
          <a:sx n="52" d="100"/>
          <a:sy n="52" d="100"/>
        </p:scale>
        <p:origin x="600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A0217F9-72FD-4006-A969-A23D91DBA2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8431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A9A44A-F0F6-44E9-BAA7-55811840110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729903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CFFCED-77AA-4CE7-A609-81E9DAEFA6B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291718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382C07-C52E-4BFF-B26B-4F17516131A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233711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AB3E15-6F1C-41C7-9690-C3D20C2CE76D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50841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FB9CE0-D4DC-4589-85F4-FCE345759F53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000441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B98624-4619-49CF-B558-C019C6CA3C4E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110364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E29A64-ACA6-486A-A280-DC9053FD832A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50978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A1F705-23D3-425D-BD4A-303FEDC40C14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220708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BB5E5D-1F04-43E0-BDB1-C2E594BE97B8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849177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592C0B-671C-4F67-A62C-9D707ED77E01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22549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8A9D29-69F2-416F-90DF-A63AB03F79A0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23480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DF0863-046A-4FA5-8243-489496444AE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032189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A65D06-115C-4F58-9C93-1D25F1D6EBD6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72235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1F89D5-631F-493F-8118-7BC5BA6B494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17151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A6A4E3-76D5-4923-90D1-33E75A54BE8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2283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572956-6754-47AF-83FB-12F1BB27871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29017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C3CE02-4E76-4AB3-A389-69D347F0879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240513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98B5F0-5E43-4159-A0D4-9B166E3C561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523389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BA9C98-4790-4C66-AE35-21790E9EB92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187652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5AF0D8-6084-42CA-9944-8789B02D3C6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68366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689848C-EDBE-4DED-8AA8-8B653D5A4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6C45D-F7C2-4DE6-82D9-223995A375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C2CA5-66C7-40B1-B096-0B4711781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3F5FE-8D3E-406D-B92C-871C418829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B2BDE-296C-4B5F-9710-94EAA6190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919F2-E4E1-4891-AFBE-717974FC0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EBA7C-29D1-4F48-800B-35A9A951D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5B180-E7B1-4788-992E-BC48578493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76F1E-7307-4D26-AB59-4DB32C560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603B0-09C4-4ED4-9D84-8471767803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EB894-DF91-4C7E-8C2C-AE53E0A36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7002A3C3-E8C5-4480-9B70-A91377EC8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1" r:id="rId2"/>
    <p:sldLayoutId id="2147483759" r:id="rId3"/>
    <p:sldLayoutId id="2147483752" r:id="rId4"/>
    <p:sldLayoutId id="2147483753" r:id="rId5"/>
    <p:sldLayoutId id="2147483754" r:id="rId6"/>
    <p:sldLayoutId id="2147483755" r:id="rId7"/>
    <p:sldLayoutId id="2147483760" r:id="rId8"/>
    <p:sldLayoutId id="2147483761" r:id="rId9"/>
    <p:sldLayoutId id="2147483756" r:id="rId10"/>
    <p:sldLayoutId id="21474837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ainpop.com/socialstudies/economics/communis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abcnews.go.com/International/watch-history-us-cuba-relations/story?id=30146837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ng.com/videos/search?q=cuban+revolution+for+students&amp;=&amp;view=detail&amp;mid=5D417F5CA24FC19D7D2D5D417F5CA24FC19D7D2D&amp;FORM=VDHSOP&amp;fsscr=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ng.com/videos/search?q=cuban+revolution+for+students&amp;=&amp;view=detail&amp;mid=5D417F5CA24FC19D7D2D5D417F5CA24FC19D7D2D&amp;FORM=VDHSOP&amp;fsscr=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810000"/>
            <a:ext cx="86106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SS6H3: The student will analyze important 20</a:t>
            </a:r>
            <a:r>
              <a:rPr lang="en-US" baseline="30000" dirty="0" smtClean="0"/>
              <a:t>th</a:t>
            </a:r>
            <a:r>
              <a:rPr lang="en-US" dirty="0" smtClean="0"/>
              <a:t> century issues in Latin America and the Caribbean.</a:t>
            </a:r>
          </a:p>
          <a:p>
            <a:pPr marL="514350" indent="-514350" eaLnBrk="1" hangingPunct="1">
              <a:buFont typeface="Wingdings 2" pitchFamily="18" charset="2"/>
              <a:buAutoNum type="alphaLcPeriod"/>
              <a:defRPr/>
            </a:pPr>
            <a:r>
              <a:rPr lang="en-US" dirty="0" smtClean="0"/>
              <a:t>Explain the impact of the Cuban Revolution</a:t>
            </a:r>
          </a:p>
          <a:p>
            <a:pPr marL="514350" indent="-514350" eaLnBrk="1" hangingPunct="1">
              <a:buFont typeface="Wingdings 2" pitchFamily="18" charset="2"/>
              <a:buAutoNum type="alphaLcPeriod"/>
              <a:defRPr/>
            </a:pPr>
            <a:r>
              <a:rPr lang="en-US" dirty="0" smtClean="0"/>
              <a:t>Explain the impact and political outcomes of the Zapatista guerilla movement in Mexico</a:t>
            </a:r>
            <a:r>
              <a:rPr lang="en-US" dirty="0"/>
              <a:t>. </a:t>
            </a:r>
            <a:r>
              <a:rPr lang="en-US" dirty="0">
                <a:hlinkClick r:id="rId3"/>
              </a:rPr>
              <a:t>https://www.brainpop.com/socialstudies/economics/communism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en-US" dirty="0"/>
          </a:p>
          <a:p>
            <a:pPr marL="514350" indent="-514350" eaLnBrk="1" hangingPunct="1">
              <a:buFont typeface="Wingdings 2" pitchFamily="18" charset="2"/>
              <a:buAutoNum type="alphaLcPeriod"/>
              <a:defRPr/>
            </a:pPr>
            <a:endParaRPr lang="en-US" dirty="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altLang="ja-JP" b="1" dirty="0" smtClean="0">
                <a:ea typeface="ＭＳ Ｐゴシック" charset="-128"/>
              </a:rPr>
              <a:t>The Cuban Revolution and Guerrilla Movement in Mexico</a:t>
            </a:r>
            <a:endParaRPr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Cuban Missile Crisis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447800"/>
            <a:ext cx="87630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The Cuban Missile Crisis, almost started a nuclear war.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In 1962, Cuba gave the Soviet Union permission to build a missile launching complex.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Missiles launched from the site could reach U.S. cities.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U.S. President John F Kennedy demanded the missiles be removed.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A tense time followed.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The Soviets agreed to remove the missiles, and the United States said it would not invade Cuba.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  <p:pic>
        <p:nvPicPr>
          <p:cNvPr id="16388" name="Picture 5" descr="US President John F Kenned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4724400"/>
            <a:ext cx="2971800" cy="191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600200" y="6172200"/>
            <a:ext cx="3962400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/>
              <a:t>U.S. President John F. Kennedy</a:t>
            </a:r>
          </a:p>
          <a:p>
            <a:pPr>
              <a:defRPr/>
            </a:pPr>
            <a:r>
              <a:rPr lang="en-US" sz="1050" dirty="0"/>
              <a:t>Picture from: http://news.bbc.co.uk/2/hi/4392634.stm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Cuba/U.S. Relations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447800"/>
            <a:ext cx="8686800" cy="4572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Relations between the United States and Cuba have not improved much in the past fifty years.  </a:t>
            </a:r>
          </a:p>
          <a:p>
            <a:pPr eaLnBrk="1" hangingPunct="1"/>
            <a:r>
              <a:rPr lang="en-US" sz="2800" dirty="0" smtClean="0"/>
              <a:t>There is still an embargo on goods from Cuba. </a:t>
            </a:r>
          </a:p>
          <a:p>
            <a:pPr eaLnBrk="1" hangingPunct="1"/>
            <a:r>
              <a:rPr lang="en-US" sz="2800" dirty="0" smtClean="0"/>
              <a:t>Americans, however, can send money to their families in Cuba. </a:t>
            </a:r>
          </a:p>
          <a:p>
            <a:pPr eaLnBrk="1" hangingPunct="1"/>
            <a:r>
              <a:rPr lang="en-US" sz="2800" dirty="0" smtClean="0"/>
              <a:t>In the early 1980s and again in the 1995, there were periods in which large numbers of Cubans escaped their island for America. </a:t>
            </a:r>
          </a:p>
          <a:p>
            <a:pPr eaLnBrk="1" hangingPunct="1"/>
            <a:r>
              <a:rPr lang="en-US" sz="2800" dirty="0">
                <a:hlinkClick r:id="rId3"/>
              </a:rPr>
              <a:t>http://</a:t>
            </a:r>
            <a:r>
              <a:rPr lang="en-US" sz="2800" dirty="0" smtClean="0">
                <a:hlinkClick r:id="rId3"/>
              </a:rPr>
              <a:t>abcnews.go.com/International/watch-history-us-cuba-relations/story?id=30146837</a:t>
            </a:r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</p:txBody>
      </p:sp>
      <p:pic>
        <p:nvPicPr>
          <p:cNvPr id="17412" name="Picture 5" descr="Cubans fleeing in Boa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4343400"/>
            <a:ext cx="3048000" cy="235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14400" y="5867400"/>
            <a:ext cx="3810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/>
              <a:t>Cuban boat people</a:t>
            </a:r>
          </a:p>
          <a:p>
            <a:pPr>
              <a:defRPr/>
            </a:pPr>
            <a:r>
              <a:rPr lang="en-US" sz="1050" dirty="0"/>
              <a:t>Picture from: http://www.pbs.org/newshour/extra/features/jan-june00/us_cuba.html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Cuba/U.S. Relations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1447800"/>
            <a:ext cx="87630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The United States had been accepting Cubans who escaped. 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However, thousands were being “allowed” to escape.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This caused a strain on relations between the two countries.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In 1994, the United States agreed to allow 20,000 Cubans a year to enter the United States.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The Cubans agreed to stop allowing so many Cubans to “escape.”</a:t>
            </a:r>
          </a:p>
        </p:txBody>
      </p:sp>
      <p:pic>
        <p:nvPicPr>
          <p:cNvPr id="18436" name="Picture 5" descr="Cuban Emigration - Immigra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038600"/>
            <a:ext cx="35052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038600" y="5943600"/>
            <a:ext cx="3352800" cy="577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/>
              <a:t>Chart of Cuban emigration</a:t>
            </a:r>
          </a:p>
          <a:p>
            <a:pPr>
              <a:defRPr/>
            </a:pPr>
            <a:r>
              <a:rPr lang="en-US" sz="1050" dirty="0"/>
              <a:t>From: http://www.havana-guide.com/cuban-immigration.html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lasting impact of the Cuban Revolution has </a:t>
            </a:r>
            <a:r>
              <a:rPr lang="en-US" dirty="0" smtClean="0"/>
              <a:t>been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More economic choices for the people.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. Less need for trade with other countries.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</a:t>
            </a:r>
            <a:r>
              <a:rPr lang="en-US" dirty="0"/>
              <a:t>. More leaders chosen by the people.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</a:t>
            </a:r>
            <a:r>
              <a:rPr lang="en-US" dirty="0"/>
              <a:t>. Less political freedom for Cubans. </a:t>
            </a:r>
          </a:p>
        </p:txBody>
      </p:sp>
    </p:spTree>
    <p:extLst>
      <p:ext uri="{BB962C8B-B14F-4D97-AF65-F5344CB8AC3E}">
        <p14:creationId xmlns:p14="http://schemas.microsoft.com/office/powerpoint/2010/main" val="30762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Which </a:t>
            </a:r>
            <a:r>
              <a:rPr lang="en-US" dirty="0"/>
              <a:t>of these was an impact of the Cuban Revolution?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A.Civic</a:t>
            </a:r>
            <a:r>
              <a:rPr lang="en-US" dirty="0" smtClean="0"/>
              <a:t> </a:t>
            </a:r>
            <a:r>
              <a:rPr lang="en-US" dirty="0"/>
              <a:t>unrest spreading from Cuba to North America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. Increased territory for Cuba in the Caribbean region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</a:t>
            </a:r>
            <a:r>
              <a:rPr lang="en-US" dirty="0"/>
              <a:t>. Decreased trade between Cuba and the United States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</a:t>
            </a:r>
            <a:r>
              <a:rPr lang="en-US" dirty="0"/>
              <a:t>. Threat of nuclear war between Cuba and the Soviet Union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244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200" dirty="0"/>
              <a:t>Which of the following BEST summarizes the impact of the Cuban Revolution?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6106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A. Fidel </a:t>
            </a:r>
            <a:r>
              <a:rPr lang="en-US" sz="3200" dirty="0"/>
              <a:t>Castro gained control of the government and allied himself with the United States, making Cuba an enemy of the Soviet Union.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B</a:t>
            </a:r>
            <a:r>
              <a:rPr lang="en-US" sz="3200" dirty="0"/>
              <a:t>. The Spanish regained control of their colony in Cuba.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C</a:t>
            </a:r>
            <a:r>
              <a:rPr lang="en-US" sz="3200" dirty="0"/>
              <a:t>. Fidel Castro gained control of the government and allied himself with the Soviet Union, resulting in American distrust of Cuba.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D</a:t>
            </a:r>
            <a:r>
              <a:rPr lang="en-US" sz="3200" dirty="0"/>
              <a:t>. The United States defeated Fidel Castro and took over Cuba. </a:t>
            </a:r>
          </a:p>
        </p:txBody>
      </p:sp>
    </p:spTree>
    <p:extLst>
      <p:ext uri="{BB962C8B-B14F-4D97-AF65-F5344CB8AC3E}">
        <p14:creationId xmlns:p14="http://schemas.microsoft.com/office/powerpoint/2010/main" val="14282218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Guerrillas in Mexico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447800"/>
            <a:ext cx="86868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 people of the southern state of Chiapas are among Mexico’s poorest.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 land of Chiapas, however, is among Mexico’s richest.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More than half of Mexico’s hydroelectric power comes from Chiapas.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Natural gas and oil are found there, and much coffee is grown.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Yet, the resources go north to fuel other Mexican states.</a:t>
            </a:r>
          </a:p>
        </p:txBody>
      </p:sp>
      <p:pic>
        <p:nvPicPr>
          <p:cNvPr id="19460" name="Picture 5" descr="Chiapas State Ma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4648200"/>
            <a:ext cx="2057400" cy="197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057400" y="6096000"/>
            <a:ext cx="4114800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/>
              <a:t>Map of Mexican state of Chiapas </a:t>
            </a:r>
          </a:p>
          <a:p>
            <a:pPr>
              <a:defRPr/>
            </a:pPr>
            <a:r>
              <a:rPr lang="en-US" sz="1050" dirty="0"/>
              <a:t>From: http://www.travelchiapas.com/map/map-2.php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Indigenous People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447800"/>
            <a:ext cx="6705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Those hardest hit by poverty in Chiapas are the people of Mayan descent. 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Many of them do not speak Spanish. 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Most of them are small-scale farmers. 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They have less access to education and healthcare than most other Mexicans.  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When Mexico’s leaders run for election or make public policies, they tend to ignore the needs and voices of the indigenous.</a:t>
            </a:r>
          </a:p>
        </p:txBody>
      </p:sp>
      <p:pic>
        <p:nvPicPr>
          <p:cNvPr id="20484" name="Picture 5" descr="http://www.travelchiapas.com/about/kid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581400"/>
            <a:ext cx="1524000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86200" y="6096000"/>
            <a:ext cx="3124200" cy="577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/>
              <a:t>Indigenous people of Chiapas</a:t>
            </a:r>
          </a:p>
          <a:p>
            <a:pPr>
              <a:defRPr/>
            </a:pPr>
            <a:r>
              <a:rPr lang="en-US" sz="1050" dirty="0"/>
              <a:t>Picture from: http://www.travelchiapas.com/about/about-20.php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Indigenous people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905000"/>
            <a:ext cx="8686800" cy="4572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Much of the best land for farming and ranching is controlled by a few wealthy landowners. </a:t>
            </a:r>
          </a:p>
          <a:p>
            <a:pPr eaLnBrk="1" hangingPunct="1"/>
            <a:r>
              <a:rPr lang="en-US" sz="4000" dirty="0" smtClean="0"/>
              <a:t>They</a:t>
            </a:r>
            <a:r>
              <a:rPr lang="en-US" sz="4000" b="1" dirty="0" smtClean="0"/>
              <a:t> </a:t>
            </a:r>
            <a:r>
              <a:rPr lang="en-US" sz="4000" dirty="0" smtClean="0"/>
              <a:t>often act with the Mexican government in ways to benefit themselves. </a:t>
            </a:r>
          </a:p>
          <a:p>
            <a:pPr eaLnBrk="1" hangingPunct="1"/>
            <a:r>
              <a:rPr lang="en-US" sz="4000" dirty="0" smtClean="0"/>
              <a:t>The population of Chiapas has been growing. </a:t>
            </a:r>
          </a:p>
        </p:txBody>
      </p:sp>
      <p:pic>
        <p:nvPicPr>
          <p:cNvPr id="21508" name="Picture 5" descr="http://www.travelchiapas.com/about/gi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304800"/>
            <a:ext cx="1295400" cy="171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Zapatistas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447800"/>
            <a:ext cx="86868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 Zapatistas are a group of Mexicans who support improved rights and living conditions for Mexico’s indigenous people.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 group is named after Emiliano Zapata, who lived in the early twentieth century and fought for the rights of native people.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In the late twentieth century; the Zapatistas were known for harassment and sabotage against the government.</a:t>
            </a:r>
          </a:p>
        </p:txBody>
      </p:sp>
      <p:pic>
        <p:nvPicPr>
          <p:cNvPr id="22532" name="Picture 7" descr="http://thumb0.webshots.net/t/44/45/5/22/35/323152235yqlHwz_t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4953000"/>
            <a:ext cx="2286000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286000" y="6172200"/>
            <a:ext cx="3429000" cy="577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/>
              <a:t>Masked Zapatista guerillas</a:t>
            </a:r>
          </a:p>
          <a:p>
            <a:pPr>
              <a:defRPr/>
            </a:pPr>
            <a:r>
              <a:rPr lang="en-US" sz="1050" dirty="0"/>
              <a:t>Picture from: http://travel.webshots.com/album/323138991qudIeL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Independence In Cuba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447800"/>
            <a:ext cx="8686800" cy="4572000"/>
          </a:xfrm>
        </p:spPr>
        <p:txBody>
          <a:bodyPr/>
          <a:lstStyle/>
          <a:p>
            <a:pPr eaLnBrk="1" hangingPunct="1"/>
            <a:r>
              <a:rPr lang="en-US" altLang="ja-JP" sz="3600" dirty="0" smtClean="0">
                <a:ea typeface="ＭＳ Ｐゴシック" charset="-128"/>
              </a:rPr>
              <a:t>Cuba gained independence from Spain on December 10, 1898. </a:t>
            </a:r>
          </a:p>
          <a:p>
            <a:pPr eaLnBrk="1" hangingPunct="1"/>
            <a:r>
              <a:rPr lang="en-US" altLang="ja-JP" sz="3600" dirty="0" smtClean="0">
                <a:ea typeface="ＭＳ Ｐゴシック" charset="-128"/>
              </a:rPr>
              <a:t>The change from colony to republic was not a smooth one. </a:t>
            </a:r>
          </a:p>
          <a:p>
            <a:pPr eaLnBrk="1" hangingPunct="1"/>
            <a:r>
              <a:rPr lang="en-US" altLang="ja-JP" sz="3600" dirty="0" smtClean="0">
                <a:ea typeface="ＭＳ Ｐゴシック" charset="-128"/>
              </a:rPr>
              <a:t>Wealth generated by sugar production dictated Cuban politics. </a:t>
            </a:r>
          </a:p>
          <a:p>
            <a:pPr eaLnBrk="1" hangingPunct="1"/>
            <a:r>
              <a:rPr lang="en-US" altLang="ja-JP" sz="1600" dirty="0">
                <a:ea typeface="ＭＳ Ｐゴシック" charset="-128"/>
                <a:hlinkClick r:id="rId3"/>
              </a:rPr>
              <a:t>http://www.bing.com/videos/search?q=cuban+revolution+for+students&amp;=&amp;</a:t>
            </a:r>
            <a:r>
              <a:rPr lang="en-US" altLang="ja-JP" sz="1600" dirty="0" smtClean="0">
                <a:ea typeface="ＭＳ Ｐゴシック" charset="-128"/>
                <a:hlinkClick r:id="rId3"/>
              </a:rPr>
              <a:t>view=detail&amp;mid=5D417F5CA24FC19D7D2D5D417F5CA24FC19D7D2D&amp;FORM=VDHSOP&amp;fsscr=0</a:t>
            </a:r>
            <a:endParaRPr lang="en-US" altLang="ja-JP" sz="1600" dirty="0" smtClean="0">
              <a:ea typeface="ＭＳ Ｐゴシック" charset="-128"/>
            </a:endParaRPr>
          </a:p>
          <a:p>
            <a:pPr eaLnBrk="1" hangingPunct="1"/>
            <a:endParaRPr lang="en-US" altLang="ja-JP" sz="3600" dirty="0" smtClean="0">
              <a:ea typeface="ＭＳ Ｐゴシック" charset="-128"/>
            </a:endParaRPr>
          </a:p>
        </p:txBody>
      </p:sp>
      <p:pic>
        <p:nvPicPr>
          <p:cNvPr id="7172" name="Picture 8" descr="C:\Documents and Settings\cdover\Local Settings\Temporary Internet Files\Content.IE5\1DKGJTQN\MC900189378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4800" y="5562600"/>
            <a:ext cx="3200400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NAFTA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447800"/>
            <a:ext cx="87630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On January 1, 1994, the North American Free Trade Agreement (NAFTA) came into effect.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This was an agreement to allow free trade between Canada, Mexico, and the United States.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Some people in Mexico did not like this plan.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They thought that NAFTA would allow cheap farm goods to come into Mexico from the United States.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The farmers in Mexico would not be able to compete with the cheaper food.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  <p:pic>
        <p:nvPicPr>
          <p:cNvPr id="23556" name="Picture 5" descr="http://www.fas.usda.gov/itp/policy/nafta/NAFTA_logo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4724400"/>
            <a:ext cx="2438400" cy="19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6096000"/>
            <a:ext cx="2057400" cy="577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/>
              <a:t>Picture from: http://www.fas.usda.gov/itp/policy/nafta/nafta.asp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NAFTA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447800"/>
            <a:ext cx="8686800" cy="4572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On the day NAFTA took effect, a group of Mexicans called the Zapatistas took over several towns in their part of Mexico. </a:t>
            </a:r>
          </a:p>
          <a:p>
            <a:pPr eaLnBrk="1" hangingPunct="1"/>
            <a:r>
              <a:rPr lang="en-US" sz="3200" dirty="0" smtClean="0"/>
              <a:t>The army was sent in to remove the Zapatistas. </a:t>
            </a:r>
          </a:p>
          <a:p>
            <a:pPr eaLnBrk="1" hangingPunct="1"/>
            <a:r>
              <a:rPr lang="en-US" sz="3200" dirty="0" smtClean="0"/>
              <a:t>Fighting lasted for several weeks.</a:t>
            </a:r>
          </a:p>
          <a:p>
            <a:pPr eaLnBrk="1" hangingPunct="1"/>
            <a:r>
              <a:rPr lang="en-US" sz="3200" dirty="0" smtClean="0"/>
              <a:t>A cease-fire finally ended the fighting. </a:t>
            </a:r>
          </a:p>
          <a:p>
            <a:pPr eaLnBrk="1" hangingPunct="1"/>
            <a:r>
              <a:rPr lang="en-US" sz="3200" dirty="0" smtClean="0"/>
              <a:t>The Zapatistas did not go away.</a:t>
            </a:r>
          </a:p>
        </p:txBody>
      </p:sp>
      <p:pic>
        <p:nvPicPr>
          <p:cNvPr id="24580" name="Picture 5" descr="Members of the Zapatista National Liberation Army (EZLN) rest upon arrival at Oventi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3962400"/>
            <a:ext cx="270510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09800" y="6096000"/>
            <a:ext cx="3962400" cy="577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/>
              <a:t>Zapatistas</a:t>
            </a:r>
          </a:p>
          <a:p>
            <a:pPr>
              <a:defRPr/>
            </a:pPr>
            <a:r>
              <a:rPr lang="en-US" sz="1050" dirty="0"/>
              <a:t>Picture from: http://news.bbc.co.uk/2/hi/in_depth/photo_gallery/3137553.stm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Zapatistas Today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447800"/>
            <a:ext cx="8534400" cy="4572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Agreements between the Zapatistas and the government have not solved the problems the people have with the government. </a:t>
            </a:r>
          </a:p>
          <a:p>
            <a:pPr eaLnBrk="1" hangingPunct="1"/>
            <a:r>
              <a:rPr lang="en-US" sz="2800" dirty="0" smtClean="0"/>
              <a:t>The Zapatistas have control of some small parts of southern Mexico.</a:t>
            </a:r>
          </a:p>
          <a:p>
            <a:pPr eaLnBrk="1" hangingPunct="1"/>
            <a:r>
              <a:rPr lang="en-US" sz="2800" dirty="0" smtClean="0"/>
              <a:t>The Zapatistas argue that the indigenous people of Mexico need more help to improve health care, housing, education, and jobs.</a:t>
            </a:r>
          </a:p>
        </p:txBody>
      </p:sp>
      <p:pic>
        <p:nvPicPr>
          <p:cNvPr id="25604" name="Picture 5" descr="Chamulas natives, supporters of the Zapatista National Liberation Army (EZLN) arrive at Oventi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44577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486400" y="5867400"/>
            <a:ext cx="3429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/>
              <a:t>Zapatistas in traditional Chiapas clothing</a:t>
            </a:r>
          </a:p>
          <a:p>
            <a:pPr>
              <a:defRPr/>
            </a:pPr>
            <a:r>
              <a:rPr lang="en-US" sz="1050" dirty="0"/>
              <a:t>Picture from: http://news.bbc.co.uk/2/hi/in_depth/photo_gallery/3137553.stm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 Who are the Zapatistas? 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en-US" dirty="0"/>
              <a:t>. Cuban revolutionaries </a:t>
            </a:r>
            <a:endParaRPr lang="en-US" dirty="0" smtClean="0"/>
          </a:p>
          <a:p>
            <a:r>
              <a:rPr lang="en-US" dirty="0" smtClean="0"/>
              <a:t>B</a:t>
            </a:r>
            <a:r>
              <a:rPr lang="en-US" dirty="0"/>
              <a:t>. Mexicans who fight for the government </a:t>
            </a:r>
            <a:endParaRPr lang="en-US" dirty="0" smtClean="0"/>
          </a:p>
          <a:p>
            <a:r>
              <a:rPr lang="en-US" dirty="0" smtClean="0"/>
              <a:t>C</a:t>
            </a:r>
            <a:r>
              <a:rPr lang="en-US" dirty="0"/>
              <a:t>. Mexicans who want more power for the people </a:t>
            </a:r>
            <a:endParaRPr lang="en-US" dirty="0" smtClean="0"/>
          </a:p>
          <a:p>
            <a:r>
              <a:rPr lang="en-US" dirty="0" smtClean="0"/>
              <a:t>D</a:t>
            </a:r>
            <a:r>
              <a:rPr lang="en-US" dirty="0"/>
              <a:t>. Haitians who fought to free slaves </a:t>
            </a:r>
          </a:p>
        </p:txBody>
      </p:sp>
    </p:spTree>
    <p:extLst>
      <p:ext uri="{BB962C8B-B14F-4D97-AF65-F5344CB8AC3E}">
        <p14:creationId xmlns:p14="http://schemas.microsoft.com/office/powerpoint/2010/main" val="407042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763000" cy="5257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</a:t>
            </a:r>
            <a:r>
              <a:rPr lang="en-US" dirty="0"/>
              <a:t>has been the MOST IMPORTANT impact of the Zapatista movement?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A. The </a:t>
            </a:r>
            <a:r>
              <a:rPr lang="en-US" dirty="0"/>
              <a:t>movement showed that poor and native people matter and that their voice cannot be ignored by the government.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. Mexico went from being an autocratic government to a democratic government as a result of the Zapatista movement.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</a:t>
            </a:r>
            <a:r>
              <a:rPr lang="en-US" dirty="0"/>
              <a:t>. Zapatista guerillas caused the collapse of the Mexican government.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</a:t>
            </a:r>
            <a:r>
              <a:rPr lang="en-US" dirty="0"/>
              <a:t>. People from the Chiapas region have become wealthy landowners in their communities and leaders in their government. </a:t>
            </a:r>
          </a:p>
        </p:txBody>
      </p:sp>
    </p:spTree>
    <p:extLst>
      <p:ext uri="{BB962C8B-B14F-4D97-AF65-F5344CB8AC3E}">
        <p14:creationId xmlns:p14="http://schemas.microsoft.com/office/powerpoint/2010/main" val="13324011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Outcomes desired by the Zapatistas included: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610600" cy="45720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200" dirty="0" smtClean="0"/>
              <a:t>A. Local </a:t>
            </a:r>
            <a:r>
              <a:rPr lang="en-US" sz="3200" dirty="0"/>
              <a:t>control of land and economic equality for the native people of Mexico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B</a:t>
            </a:r>
            <a:r>
              <a:rPr lang="en-US" sz="3200" dirty="0"/>
              <a:t>. Independence from Mexico in order to form their own country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C</a:t>
            </a:r>
            <a:r>
              <a:rPr lang="en-US" sz="3200" dirty="0"/>
              <a:t>. Profits generated from the passage of the NAFTA trade agreement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D</a:t>
            </a:r>
            <a:r>
              <a:rPr lang="en-US" sz="3200" dirty="0"/>
              <a:t>. Overthrow of the Mexican government and military </a:t>
            </a:r>
          </a:p>
        </p:txBody>
      </p:sp>
    </p:spTree>
    <p:extLst>
      <p:ext uri="{BB962C8B-B14F-4D97-AF65-F5344CB8AC3E}">
        <p14:creationId xmlns:p14="http://schemas.microsoft.com/office/powerpoint/2010/main" val="9039956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762000"/>
            <a:ext cx="8305800" cy="5257800"/>
          </a:xfrm>
        </p:spPr>
        <p:txBody>
          <a:bodyPr/>
          <a:lstStyle/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How </a:t>
            </a:r>
            <a:r>
              <a:rPr lang="en-US" sz="4400" dirty="0"/>
              <a:t>does the Zapatista movement show the importance of citizen participation in government?</a:t>
            </a:r>
          </a:p>
        </p:txBody>
      </p:sp>
    </p:spTree>
    <p:extLst>
      <p:ext uri="{BB962C8B-B14F-4D97-AF65-F5344CB8AC3E}">
        <p14:creationId xmlns:p14="http://schemas.microsoft.com/office/powerpoint/2010/main" val="9842368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Summary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447800"/>
            <a:ext cx="8305800" cy="4572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What impact has the Cuban Revolution had on Cuba and the United States?</a:t>
            </a:r>
          </a:p>
          <a:p>
            <a:pPr eaLnBrk="1" hangingPunct="1"/>
            <a:r>
              <a:rPr lang="en-US" sz="4000" dirty="0" smtClean="0"/>
              <a:t>What is the Zapatista guerrilla movement in Mexico and what impact have they had?</a:t>
            </a:r>
          </a:p>
          <a:p>
            <a:pPr eaLnBrk="1" hangingPunct="1"/>
            <a:r>
              <a:rPr lang="en-US" sz="4000" dirty="0" smtClean="0"/>
              <a:t>What is NAFTA?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4000" dirty="0" smtClean="0"/>
              <a:t>Research pathfinder:</a:t>
            </a:r>
          </a:p>
          <a:p>
            <a:pPr eaLnBrk="1" hangingPunct="1">
              <a:buFont typeface="Wingdings 2" pitchFamily="18" charset="2"/>
              <a:buNone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U.S. Military in Cuba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447800"/>
            <a:ext cx="8610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3200" dirty="0" smtClean="0">
                <a:ea typeface="ＭＳ Ｐゴシック" charset="-128"/>
              </a:rPr>
              <a:t>The United States played an important role in Cuba after it gained independence.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3200" dirty="0" smtClean="0">
                <a:ea typeface="ＭＳ Ｐゴシック" charset="-128"/>
              </a:rPr>
              <a:t>Many of the plantations and sugar mills were bought by Americans.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3200" dirty="0" smtClean="0">
                <a:ea typeface="ＭＳ Ｐゴシック" charset="-128"/>
              </a:rPr>
              <a:t>In addition, Americans purchased many hotels and casinos.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3200" dirty="0" smtClean="0">
                <a:ea typeface="ＭＳ Ｐゴシック" charset="-128"/>
              </a:rPr>
              <a:t>This attracted tourists from around the globe.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ja-JP" sz="3200" dirty="0" smtClean="0">
                <a:ea typeface="ＭＳ Ｐゴシック" charset="-12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ja-JP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a typeface="ＭＳ Ｐゴシック" charset="-128"/>
              </a:rPr>
              <a:t>On the Verge of Revolution</a:t>
            </a:r>
            <a:endParaRPr lang="en-US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447800"/>
            <a:ext cx="8610600" cy="4572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In the late 1950s, </a:t>
            </a:r>
            <a:r>
              <a:rPr lang="en-US" sz="3200" dirty="0" err="1" smtClean="0"/>
              <a:t>Fulgencio</a:t>
            </a:r>
            <a:r>
              <a:rPr lang="en-US" sz="3200" dirty="0" smtClean="0"/>
              <a:t> Batista was ruler of Cuba. </a:t>
            </a:r>
          </a:p>
          <a:p>
            <a:pPr eaLnBrk="1" hangingPunct="1"/>
            <a:r>
              <a:rPr lang="en-US" sz="3200" dirty="0" smtClean="0"/>
              <a:t>He had been elected president at one time, but he later made himself dictator. </a:t>
            </a:r>
          </a:p>
          <a:p>
            <a:pPr eaLnBrk="1" hangingPunct="1"/>
            <a:r>
              <a:rPr lang="en-US" sz="3200" dirty="0" smtClean="0"/>
              <a:t>That meant that he ruled without any controls on his power. </a:t>
            </a:r>
          </a:p>
          <a:p>
            <a:pPr eaLnBrk="1" hangingPunct="1"/>
            <a:r>
              <a:rPr lang="en-US" sz="3200" dirty="0" smtClean="0"/>
              <a:t>Many people in Cuba were unhappy with his rule. </a:t>
            </a:r>
          </a:p>
        </p:txBody>
      </p:sp>
      <p:pic>
        <p:nvPicPr>
          <p:cNvPr id="9220" name="Picture 5" descr="http://www.spartacus.schoolnet.co.uk/COLDbatist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4800600"/>
            <a:ext cx="12573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181600" y="6096000"/>
            <a:ext cx="3505200" cy="577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 err="1"/>
              <a:t>Fulgencio</a:t>
            </a:r>
            <a:r>
              <a:rPr lang="en-US" sz="1050" dirty="0"/>
              <a:t> Batista</a:t>
            </a:r>
          </a:p>
          <a:p>
            <a:pPr>
              <a:defRPr/>
            </a:pPr>
            <a:r>
              <a:rPr lang="en-US" sz="1050" dirty="0"/>
              <a:t>Picture from: http://www.spartacus.schoolnet.co.uk/COLDbatista.htm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ja-JP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a typeface="ＭＳ Ｐゴシック" charset="-128"/>
              </a:rPr>
              <a:t>On the Verge of Revolution</a:t>
            </a:r>
            <a:endParaRPr lang="en-US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447800"/>
            <a:ext cx="8458200" cy="4572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Education and health care were not good  and there was a lot of poverty. </a:t>
            </a:r>
          </a:p>
          <a:p>
            <a:pPr eaLnBrk="1" hangingPunct="1"/>
            <a:r>
              <a:rPr lang="en-US" sz="2800" dirty="0" smtClean="0"/>
              <a:t>Fidel Castro led a group of rebels against Batista. Because Batista was so unpopular many followed Castro. </a:t>
            </a:r>
          </a:p>
          <a:p>
            <a:pPr eaLnBrk="1" hangingPunct="1"/>
            <a:r>
              <a:rPr lang="en-US" sz="2800" dirty="0" smtClean="0"/>
              <a:t>Castro defeated the Batista government and made himself dictator in 1959.</a:t>
            </a:r>
          </a:p>
          <a:p>
            <a:pPr eaLnBrk="1" hangingPunct="1"/>
            <a:r>
              <a:rPr lang="en-US" sz="2800" dirty="0">
                <a:hlinkClick r:id="rId3"/>
              </a:rPr>
              <a:t>http://www.bing.com/videos/search?q=cuban+revolution+for+students&amp;=&amp;</a:t>
            </a:r>
            <a:r>
              <a:rPr lang="en-US" sz="2800" dirty="0" smtClean="0">
                <a:hlinkClick r:id="rId3"/>
              </a:rPr>
              <a:t>view=detail&amp;mid=5D417F5CA24FC19D7D2D5D417F5CA24FC19D7D2D&amp;FORM=VDHSOP&amp;fsscr=0</a:t>
            </a:r>
            <a:endParaRPr lang="en-US" sz="2800" dirty="0" smtClean="0"/>
          </a:p>
          <a:p>
            <a:pPr eaLnBrk="1" hangingPunct="1"/>
            <a:endParaRPr lang="en-US" sz="2800" dirty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10244" name="Picture 5" descr="Castro victorious after the Cuban revoluti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070350"/>
            <a:ext cx="398145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5800" y="6324600"/>
            <a:ext cx="3352800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/>
              <a:t>Fidel Castro</a:t>
            </a:r>
          </a:p>
          <a:p>
            <a:pPr>
              <a:defRPr/>
            </a:pPr>
            <a:r>
              <a:rPr lang="en-US" sz="1050" dirty="0"/>
              <a:t>Picture from: http://news.bbc.co.uk/2/hi/4392634.stm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ja-JP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a typeface="ＭＳ Ｐゴシック" charset="-128"/>
              </a:rPr>
              <a:t>Castro’s Cuba</a:t>
            </a:r>
            <a:endParaRPr lang="en-US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447800"/>
            <a:ext cx="8686800" cy="4572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Castro began right away to organize a communist government. </a:t>
            </a:r>
          </a:p>
          <a:p>
            <a:pPr eaLnBrk="1" hangingPunct="1"/>
            <a:r>
              <a:rPr lang="en-US" sz="3200" dirty="0" smtClean="0"/>
              <a:t>He declared that all the property belonging to Americans now belonged to the government. </a:t>
            </a:r>
          </a:p>
          <a:p>
            <a:pPr eaLnBrk="1" hangingPunct="1"/>
            <a:r>
              <a:rPr lang="en-US" sz="3200" dirty="0" smtClean="0"/>
              <a:t>All farms, factories, and businesses owned by Cubans also became government property. 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pic>
        <p:nvPicPr>
          <p:cNvPr id="11268" name="Picture 5" descr="Cuban leader Fidel Castro, lower right, sits inside a tank near Playa Giron, Cuba, during the Bay of Pigs invas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648200"/>
            <a:ext cx="3200400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0" y="6248400"/>
            <a:ext cx="3581400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/>
              <a:t>Fidel Castro with soldiers</a:t>
            </a:r>
          </a:p>
          <a:p>
            <a:pPr>
              <a:defRPr/>
            </a:pPr>
            <a:r>
              <a:rPr lang="en-US" sz="1050" dirty="0"/>
              <a:t>Picture from: http://news.bbc.co.uk/2/hi/4392634.stm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ja-JP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a typeface="ＭＳ Ｐゴシック" charset="-128"/>
              </a:rPr>
              <a:t>Castro’s Cuba</a:t>
            </a:r>
            <a:endParaRPr lang="en-US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447800"/>
            <a:ext cx="86868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Castro had people who supported Batista arrested.  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Most were arrested or executed by firing squad. 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Cubans no longer had the right to protest against the government. 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Cuban newspapers, radio, and television were shut down. 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The government became the only source for news. 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Churches were closed, and all church property was taken by the government.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US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vs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Cuba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1447800"/>
            <a:ext cx="87630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The United States placed an embargo on Cuban goods including sugar cane.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The Soviet Union became friends with Cuba.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They also supplied weapons and other goods to the Cubans and bought their sugar cane.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The Soviets helped to educate young Cubans and trained their military. </a:t>
            </a:r>
          </a:p>
        </p:txBody>
      </p:sp>
      <p:pic>
        <p:nvPicPr>
          <p:cNvPr id="13316" name="Picture 5" descr="Castro with Soviet President Nikita Khrushche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4343400"/>
            <a:ext cx="3657600" cy="235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638800" y="6019800"/>
            <a:ext cx="3200400" cy="577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/>
              <a:t>Fidel Castro and Soviet leader Nikita Khrushchev</a:t>
            </a:r>
          </a:p>
          <a:p>
            <a:pPr>
              <a:defRPr/>
            </a:pPr>
            <a:r>
              <a:rPr lang="en-US" sz="1050" dirty="0"/>
              <a:t>Picture from: http://news.bbc.co.uk/2/hi/4392634.stm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US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vs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Cuba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447800"/>
            <a:ext cx="87630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Castro’s government and the U.S. government did not get along well.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 United States did not like having a communist country so close to Florida.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Americans who owned land and businesses in Cuba did not like the loss of their property.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 United States decided to keep the pressure on Cuba. 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It did not allow travel by Americans to or from Cuba.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It also tried to keep other countries from trading with the Cubans.</a:t>
            </a:r>
          </a:p>
        </p:txBody>
      </p:sp>
      <p:pic>
        <p:nvPicPr>
          <p:cNvPr id="14340" name="Picture 4" descr="C:\Documents and Settings\cdover\Local Settings\Temporary Internet Files\Content.IE5\T300F4I4\MC90012890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5638800"/>
            <a:ext cx="129540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 descr="C:\Documents and Settings\cdover\Local Settings\Temporary Internet Files\Content.IE5\BFLDLBRT\MC90012892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5638800"/>
            <a:ext cx="12954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TextBox 5"/>
          <p:cNvSpPr txBox="1">
            <a:spLocks noChangeArrowheads="1"/>
          </p:cNvSpPr>
          <p:nvPr/>
        </p:nvSpPr>
        <p:spPr bwMode="auto">
          <a:xfrm>
            <a:off x="4114800" y="58674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vs.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1172</TotalTime>
  <Words>1684</Words>
  <Application>Microsoft Office PowerPoint</Application>
  <PresentationFormat>On-screen Show (4:3)</PresentationFormat>
  <Paragraphs>192</Paragraphs>
  <Slides>27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Franklin Gothic Book</vt:lpstr>
      <vt:lpstr>ＭＳ Ｐゴシック</vt:lpstr>
      <vt:lpstr>Perpetua</vt:lpstr>
      <vt:lpstr>Wingdings 2</vt:lpstr>
      <vt:lpstr>Equity</vt:lpstr>
      <vt:lpstr>The Cuban Revolution and Guerrilla Movement in Mexico</vt:lpstr>
      <vt:lpstr>Independence In Cuba</vt:lpstr>
      <vt:lpstr>U.S. Military in Cuba</vt:lpstr>
      <vt:lpstr>On the Verge of Revolution</vt:lpstr>
      <vt:lpstr>On the Verge of Revolution</vt:lpstr>
      <vt:lpstr>Castro’s Cuba</vt:lpstr>
      <vt:lpstr>Castro’s Cuba</vt:lpstr>
      <vt:lpstr>US vs Cuba</vt:lpstr>
      <vt:lpstr>US vs Cuba</vt:lpstr>
      <vt:lpstr>Cuban Missile Crisis</vt:lpstr>
      <vt:lpstr>Cuba/U.S. Relations</vt:lpstr>
      <vt:lpstr>Cuba/U.S. Relations</vt:lpstr>
      <vt:lpstr>PowerPoint Presentation</vt:lpstr>
      <vt:lpstr>PowerPoint Presentation</vt:lpstr>
      <vt:lpstr>      Which of the following BEST summarizes the impact of the Cuban Revolution? </vt:lpstr>
      <vt:lpstr>Guerrillas in Mexico</vt:lpstr>
      <vt:lpstr>The Indigenous People</vt:lpstr>
      <vt:lpstr>The Indigenous people</vt:lpstr>
      <vt:lpstr>Zapatistas</vt:lpstr>
      <vt:lpstr>NAFTA</vt:lpstr>
      <vt:lpstr>NAFTA</vt:lpstr>
      <vt:lpstr>Zapatistas Today</vt:lpstr>
      <vt:lpstr>PowerPoint Presentation</vt:lpstr>
      <vt:lpstr>PowerPoint Presentation</vt:lpstr>
      <vt:lpstr>Outcomes desired by the Zapatistas included: </vt:lpstr>
      <vt:lpstr>PowerPoint Presentation</vt:lpstr>
      <vt:lpstr>Summary</vt:lpstr>
    </vt:vector>
  </TitlesOfParts>
  <Company>Sapient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Cuban Revolution and Guerrilla Movement in Mexico</dc:title>
  <dc:creator>The Woods</dc:creator>
  <cp:lastModifiedBy>Stephenie Moore</cp:lastModifiedBy>
  <cp:revision>42</cp:revision>
  <dcterms:created xsi:type="dcterms:W3CDTF">2010-02-28T13:45:18Z</dcterms:created>
  <dcterms:modified xsi:type="dcterms:W3CDTF">2016-02-21T16:29:50Z</dcterms:modified>
</cp:coreProperties>
</file>